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9.png" ContentType="image/png"/>
  <Override PartName="/ppt/media/image36.gif" ContentType="image/gif"/>
  <Override PartName="/ppt/media/image28.png" ContentType="image/png"/>
  <Override PartName="/ppt/media/image35.gif" ContentType="image/gif"/>
  <Override PartName="/ppt/media/image27.gif" ContentType="image/gif"/>
  <Override PartName="/ppt/media/image25.png" ContentType="image/png"/>
  <Override PartName="/ppt/media/image37.jpeg" ContentType="image/jpeg"/>
  <Override PartName="/ppt/media/image11.png" ContentType="image/png"/>
  <Override PartName="/ppt/media/image8.png" ContentType="image/png"/>
  <Override PartName="/ppt/media/image24.gif" ContentType="image/gif"/>
  <Override PartName="/ppt/media/image17.png" ContentType="image/png"/>
  <Override PartName="/ppt/media/image12.png" ContentType="image/png"/>
  <Override PartName="/ppt/media/image9.gif" ContentType="image/gif"/>
  <Override PartName="/ppt/media/image20.gif" ContentType="image/gif"/>
  <Override PartName="/ppt/media/image13.png" ContentType="image/png"/>
  <Override PartName="/ppt/media/image4.png" ContentType="image/png"/>
  <Override PartName="/ppt/media/image10.png" ContentType="image/png"/>
  <Override PartName="/ppt/media/image1.png" ContentType="image/png"/>
  <Override PartName="/ppt/media/image33.png" ContentType="image/png"/>
  <Override PartName="/ppt/media/image2.png" ContentType="image/png"/>
  <Override PartName="/ppt/media/image34.png" ContentType="image/png"/>
  <Override PartName="/ppt/media/image31.png" ContentType="image/png"/>
  <Override PartName="/ppt/media/image32.png" ContentType="image/png"/>
  <Override PartName="/ppt/media/image7.png" ContentType="image/png"/>
  <Override PartName="/ppt/media/image6.gif" ContentType="image/gif"/>
  <Override PartName="/ppt/media/image18.png" ContentType="image/png"/>
  <Override PartName="/ppt/media/image5.png" ContentType="image/png"/>
  <Override PartName="/ppt/media/image14.png" ContentType="image/png"/>
  <Override PartName="/ppt/media/image30.png" ContentType="image/png"/>
  <Override PartName="/ppt/media/image3.jpeg" ContentType="image/jpeg"/>
  <Override PartName="/ppt/media/image15.png" ContentType="image/png"/>
  <Override PartName="/ppt/media/image19.png" ContentType="image/png"/>
  <Override PartName="/ppt/media/image21.png" ContentType="image/png"/>
  <Override PartName="/ppt/media/image22.png" ContentType="image/png"/>
  <Override PartName="/ppt/media/image16.png" ContentType="image/png"/>
  <Override PartName="/ppt/media/image23.gif" ContentType="image/gif"/>
  <Override PartName="/ppt/media/image2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_rels/notesSlide55.xml.rels" ContentType="application/vnd.openxmlformats-package.relationships+xml"/>
  <Override PartName="/ppt/notesSlides/_rels/notesSlide47.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54.xml.rels" ContentType="application/vnd.openxmlformats-package.relationships+xml"/>
  <Override PartName="/ppt/notesSlides/_rels/notesSlide42.xml.rels" ContentType="application/vnd.openxmlformats-package.relationships+xml"/>
  <Override PartName="/ppt/notesSlides/_rels/notesSlide53.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51.xml.rels" ContentType="application/vnd.openxmlformats-package.relationships+xml"/>
  <Override PartName="/ppt/notesSlides/_rels/notesSlide48.xml.rels" ContentType="application/vnd.openxmlformats-package.relationships+xml"/>
  <Override PartName="/ppt/notesSlides/_rels/notesSlide11.xml.rels" ContentType="application/vnd.openxmlformats-package.relationships+xml"/>
  <Override PartName="/ppt/notesSlides/_rels/notesSlide23.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_rels/notesSlide22.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9.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8.xml.rels" ContentType="application/vnd.openxmlformats-package.relationships+xml"/>
  <Override PartName="/ppt/notesSlides/_rels/notesSlide30.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7.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39.xml.rels" ContentType="application/vnd.openxmlformats-package.relationships+xml"/>
  <Override PartName="/ppt/notesSlides/_rels/notesSlide41.xml.rels" ContentType="application/vnd.openxmlformats-package.relationships+xml"/>
  <Override PartName="/ppt/notesSlides/_rels/notesSlide50.xml.rels" ContentType="application/vnd.openxmlformats-package.relationships+xml"/>
  <Override PartName="/ppt/notesSlides/notesSlide53.xml" ContentType="application/vnd.openxmlformats-officedocument.presentationml.notesSlide+xml"/>
  <Override PartName="/ppt/notesSlides/notesSlide42.xml" ContentType="application/vnd.openxmlformats-officedocument.presentationml.notesSlide+xml"/>
  <Override PartName="/ppt/notesSlides/notesSlide54.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49.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notesSlides/notesSlide5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pt-BR" sz="1800" spc="-1" strike="noStrike">
                <a:solidFill>
                  <a:schemeClr val="dk1"/>
                </a:solidFill>
                <a:latin typeface="Calibri"/>
              </a:rPr>
              <a:t>Clique para mover o slide</a:t>
            </a:r>
            <a:endParaRPr b="0" lang="pt-BR" sz="1800" spc="-1" strike="noStrike">
              <a:solidFill>
                <a:schemeClr val="dk1"/>
              </a:solidFill>
              <a:latin typeface="Calibri"/>
            </a:endParaRPr>
          </a:p>
        </p:txBody>
      </p:sp>
      <p:sp>
        <p:nvSpPr>
          <p:cNvPr id="2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2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25"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26"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27"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42E2565F-99E1-48D8-AF09-11E29C9999B4}"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hyperlink" Target="http://www.fabriciolima.net/" TargetMode="External"/><Relationship Id="rId2" Type="http://schemas.openxmlformats.org/officeDocument/2006/relationships/slide" Target="../slides/slide1.xml"/><Relationship Id="rId3"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hyperlink" Target="http://www.fabriciolima.net/blog/2010/10/15/casos-do-dia-a-dia-exclusao-de-campo-text-nao-libera-espaco-em-disco/" TargetMode="External"/><Relationship Id="rId2" Type="http://schemas.openxmlformats.org/officeDocument/2006/relationships/slide" Target="../slides/slide13.xml"/><Relationship Id="rId3"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www.fabriciolima.net/blog/2010/10/08/casos-do-dia-a-dia-database-em-modo-suspect/" TargetMode="External"/><Relationship Id="rId2" Type="http://schemas.openxmlformats.org/officeDocument/2006/relationships/hyperlink" Target="https://www.youtube.com/watch?v=zObdlXH7NvQ&amp;t=1s" TargetMode="External"/><Relationship Id="rId3" Type="http://schemas.openxmlformats.org/officeDocument/2006/relationships/slide" Target="../slides/slide25.xml"/><Relationship Id="rId4"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hyperlink" Target="http://www.sqlservercentral.com/articles/Corruption/65804/" TargetMode="External"/><Relationship Id="rId2" Type="http://schemas.openxmlformats.org/officeDocument/2006/relationships/hyperlink" Target="http://www.sqlskills.com/blogs/paul/" TargetMode="External"/><Relationship Id="rId3" Type="http://schemas.openxmlformats.org/officeDocument/2006/relationships/hyperlink" Target="http://fabriciolima.net/blog/2010/11/03/quanto-tempo-levaria-para-descobrir-uma-database-corrompida/" TargetMode="External"/><Relationship Id="rId4" Type="http://schemas.openxmlformats.org/officeDocument/2006/relationships/hyperlink" Target="http://fabriciolima.net/blog/2010/11/03/quanto-tempo-levaria-para-descobrir-uma-database-corrompida/" TargetMode="External"/><Relationship Id="rId5" Type="http://schemas.openxmlformats.org/officeDocument/2006/relationships/hyperlink" Target="http://www.fabriciolima.net/blog/2011/03/17/casos-do-dia-a-dia-erro-ao-executar-o-comando-dbcc-checkdb/" TargetMode="External"/><Relationship Id="rId6" Type="http://schemas.openxmlformats.org/officeDocument/2006/relationships/slide" Target="../slides/slide30.xml"/><Relationship Id="rId7"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www.sqlservercentral.com/articles/Corruption/65804/" TargetMode="External"/><Relationship Id="rId2" Type="http://schemas.openxmlformats.org/officeDocument/2006/relationships/hyperlink" Target="http://www.sqlskills.com/blogs/paul/" TargetMode="External"/><Relationship Id="rId3" Type="http://schemas.openxmlformats.org/officeDocument/2006/relationships/hyperlink" Target="http://fabriciolima.net/blog/2010/11/03/quanto-tempo-levaria-para-descobrir-uma-database-corrompida/" TargetMode="External"/><Relationship Id="rId4" Type="http://schemas.openxmlformats.org/officeDocument/2006/relationships/hyperlink" Target="http://fabriciolima.net/blog/2010/11/03/quanto-tempo-levaria-para-descobrir-uma-database-corrompida/" TargetMode="External"/><Relationship Id="rId5" Type="http://schemas.openxmlformats.org/officeDocument/2006/relationships/hyperlink" Target="http://www.fabriciolima.net/blog/2011/03/17/casos-do-dia-a-dia-erro-ao-executar-o-comando-dbcc-checkdb/" TargetMode="External"/><Relationship Id="rId6" Type="http://schemas.openxmlformats.org/officeDocument/2006/relationships/slide" Target="../slides/slide31.xml"/><Relationship Id="rId7"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www.fabriciolima.net/blog/2010/06/05/passo-a-passo-para-encontrar-as-querys-mais-demoradas-do-banco-de-dados-parte-1/" TargetMode="External"/><Relationship Id="rId2" Type="http://schemas.openxmlformats.org/officeDocument/2006/relationships/hyperlink" Target="http://www.fabriciolima.net/blog/2010/06/05/passo-a-passo-para-encontrar-as-querys-mais-demoradas-do-banco-de-dados-parte-2/" TargetMode="External"/><Relationship Id="rId3" Type="http://schemas.openxmlformats.org/officeDocument/2006/relationships/hyperlink" Target="http://www.fabriciolima.net/blog/2011/01/26/querys-do-dia-a-dia-acompanhando-as-querys-mais-demoradas-do-banco-de-dados/" TargetMode="External"/><Relationship Id="rId4" Type="http://schemas.openxmlformats.org/officeDocument/2006/relationships/slide" Target="../slides/slide37.xml"/><Relationship Id="rId5"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www.fabriciolima.net/blog/2015/01/15/casos-do-dia-a-dia-transaction-log-nao-diminui-nivel-hard/" TargetMode="External"/><Relationship Id="rId2" Type="http://schemas.openxmlformats.org/officeDocument/2006/relationships/hyperlink" Target="http://fabriciolima.net/blog/2011/05/22/criando-mais-de-um-arquivo-de-log-melhora-a-performance-do-sql-server/" TargetMode="External"/><Relationship Id="rId3" Type="http://schemas.openxmlformats.org/officeDocument/2006/relationships/slide" Target="../slides/slide9.xml"/><Relationship Id="rId4"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a:ln w="0">
            <a:noFill/>
          </a:ln>
        </p:spPr>
      </p:sp>
      <p:sp>
        <p:nvSpPr>
          <p:cNvPr id="2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Site Fabrício Lima – Soluções em Banco de Dados:</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1" defTabSz="914400">
              <a:lnSpc>
                <a:spcPct val="100000"/>
              </a:lnSpc>
              <a:buClr>
                <a:srgbClr val="000000"/>
              </a:buClr>
              <a:buFont typeface="Arial"/>
              <a:buChar char="•"/>
              <a:tabLst>
                <a:tab algn="l" pos="0"/>
              </a:tabLst>
            </a:pPr>
            <a:r>
              <a:rPr b="1"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a:t>
            </a:r>
            <a:endParaRPr b="0" lang="pt-BR" sz="2800" spc="-1" strike="noStrike">
              <a:solidFill>
                <a:srgbClr val="000000"/>
              </a:solidFill>
              <a:latin typeface="Arial"/>
            </a:endParaRPr>
          </a:p>
        </p:txBody>
      </p:sp>
      <p:sp>
        <p:nvSpPr>
          <p:cNvPr id="213" name="PlaceHolder 3"/>
          <p:cNvSpPr>
            <a:spLocks noGrp="1"/>
          </p:cNvSpPr>
          <p:nvPr>
            <p:ph type="sldNum" idx="6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6561816-9C4B-48D3-8E5C-221FE562A605}" type="slidenum">
              <a:rPr b="0" lang="pt-BR" sz="1200" spc="-1" strike="noStrike">
                <a:solidFill>
                  <a:schemeClr val="dk1"/>
                </a:solidFill>
                <a:latin typeface="+mn-lt"/>
                <a:ea typeface="+mn-ea"/>
              </a:rPr>
              <a:t>1</a:t>
            </a:fld>
            <a:endParaRPr b="0" lang="pt-BR"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a:ln w="0">
            <a:noFill/>
          </a:ln>
        </p:spPr>
      </p:sp>
      <p:sp>
        <p:nvSpPr>
          <p:cNvPr id="2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37" name="PlaceHolder 3"/>
          <p:cNvSpPr>
            <a:spLocks noGrp="1"/>
          </p:cNvSpPr>
          <p:nvPr>
            <p:ph type="sldNum" idx="7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686C815-ADD3-4B31-870D-AB52C6EB98E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a:ln w="0">
            <a:noFill/>
          </a:ln>
        </p:spPr>
      </p:sp>
      <p:sp>
        <p:nvSpPr>
          <p:cNvPr id="23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40" name="PlaceHolder 3"/>
          <p:cNvSpPr>
            <a:spLocks noGrp="1"/>
          </p:cNvSpPr>
          <p:nvPr>
            <p:ph type="sldNum" idx="7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0D11538-392E-4C85-BB42-6D00CFD28AA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a:ln w="0">
            <a:noFill/>
          </a:ln>
        </p:spPr>
      </p:sp>
      <p:sp>
        <p:nvSpPr>
          <p:cNvPr id="24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43" name="PlaceHolder 3"/>
          <p:cNvSpPr>
            <a:spLocks noGrp="1"/>
          </p:cNvSpPr>
          <p:nvPr>
            <p:ph type="sldNum" idx="7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822E99E0-C980-4256-A7E4-206AEECF174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a:ln w="0">
            <a:noFill/>
          </a:ln>
        </p:spPr>
      </p:sp>
      <p:sp>
        <p:nvSpPr>
          <p:cNvPr id="24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lvl="4"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2800" spc="-1" strike="noStrike" u="sng">
                <a:solidFill>
                  <a:srgbClr val="000000"/>
                </a:solidFill>
                <a:uFillTx/>
                <a:latin typeface="Arial"/>
                <a:hlinkClick r:id="rId1"/>
              </a:rPr>
              <a:t>http://www.fabriciolima.net/blog/2010/10/15/casos-do-dia-a-dia-exclusao-de-campo-text-nao-libera-espaco-em-disco/</a:t>
            </a:r>
            <a:endParaRPr b="0" lang="pt-BR" sz="2800" spc="-1" strike="noStrike">
              <a:solidFill>
                <a:srgbClr val="000000"/>
              </a:solidFill>
              <a:latin typeface="Arial"/>
            </a:endParaRPr>
          </a:p>
        </p:txBody>
      </p:sp>
      <p:sp>
        <p:nvSpPr>
          <p:cNvPr id="246" name="PlaceHolder 3"/>
          <p:cNvSpPr>
            <a:spLocks noGrp="1"/>
          </p:cNvSpPr>
          <p:nvPr>
            <p:ph type="sldNum" idx="7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F6528092-AE31-46D2-870D-CE3E8900272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a:ln w="0">
            <a:noFill/>
          </a:ln>
        </p:spPr>
      </p:sp>
      <p:sp>
        <p:nvSpPr>
          <p:cNvPr id="24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49" name="PlaceHolder 3"/>
          <p:cNvSpPr>
            <a:spLocks noGrp="1"/>
          </p:cNvSpPr>
          <p:nvPr>
            <p:ph type="sldNum" idx="7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2ED5AB4-C7F8-4329-9D0B-EBE9DCE94F6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6040" cy="3085920"/>
          </a:xfrm>
          <a:prstGeom prst="rect">
            <a:avLst/>
          </a:prstGeom>
          <a:ln w="0">
            <a:noFill/>
          </a:ln>
        </p:spPr>
      </p:sp>
      <p:sp>
        <p:nvSpPr>
          <p:cNvPr id="25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52" name="PlaceHolder 3"/>
          <p:cNvSpPr>
            <a:spLocks noGrp="1"/>
          </p:cNvSpPr>
          <p:nvPr>
            <p:ph type="sldNum" idx="7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02703C8-DF2C-4B76-AE9C-6EA14418288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a:ln w="0">
            <a:noFill/>
          </a:ln>
        </p:spPr>
      </p:sp>
      <p:sp>
        <p:nvSpPr>
          <p:cNvPr id="25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a:lnSpc>
                <a:spcPct val="100000"/>
              </a:lnSpc>
              <a:buClr>
                <a:srgbClr val="000000"/>
              </a:buClr>
              <a:buFont typeface="Arial"/>
              <a:buChar char="•"/>
            </a:pPr>
            <a:r>
              <a:rPr b="0" lang="pt-BR" sz="2000" spc="-1" strike="noStrike">
                <a:solidFill>
                  <a:srgbClr val="000000"/>
                </a:solidFill>
                <a:latin typeface="Arial"/>
              </a:rPr>
              <a:t> </a:t>
            </a:r>
            <a:r>
              <a:rPr b="0" lang="pt-BR" sz="2000" spc="-1" strike="noStrike">
                <a:solidFill>
                  <a:srgbClr val="000000"/>
                </a:solidFill>
                <a:latin typeface="Arial"/>
              </a:rPr>
              <a:t>Fazer uma DEMO</a:t>
            </a:r>
            <a:endParaRPr b="0" lang="pt-BR" sz="2000" spc="-1" strike="noStrike">
              <a:solidFill>
                <a:srgbClr val="000000"/>
              </a:solidFill>
              <a:latin typeface="Arial"/>
            </a:endParaRPr>
          </a:p>
        </p:txBody>
      </p:sp>
      <p:sp>
        <p:nvSpPr>
          <p:cNvPr id="255" name="PlaceHolder 3"/>
          <p:cNvSpPr>
            <a:spLocks noGrp="1"/>
          </p:cNvSpPr>
          <p:nvPr>
            <p:ph type="sldNum" idx="7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28A4E09-DC89-4A74-AF3D-07DAA74A0DC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a:ln w="0">
            <a:noFill/>
          </a:ln>
        </p:spPr>
      </p:sp>
      <p:sp>
        <p:nvSpPr>
          <p:cNvPr id="25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58" name="PlaceHolder 3"/>
          <p:cNvSpPr>
            <a:spLocks noGrp="1"/>
          </p:cNvSpPr>
          <p:nvPr>
            <p:ph type="sldNum" idx="7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A157748-F82D-44E1-873A-0802120E05E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685800" y="1143000"/>
            <a:ext cx="5486040" cy="3085920"/>
          </a:xfrm>
          <a:prstGeom prst="rect">
            <a:avLst/>
          </a:prstGeom>
          <a:ln w="0">
            <a:noFill/>
          </a:ln>
        </p:spPr>
      </p:sp>
      <p:sp>
        <p:nvSpPr>
          <p:cNvPr id="26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61" name="PlaceHolder 3"/>
          <p:cNvSpPr>
            <a:spLocks noGrp="1"/>
          </p:cNvSpPr>
          <p:nvPr>
            <p:ph type="sldNum" idx="7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1B272E2D-39C8-473A-8788-26C7DE16AD2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sldImg"/>
          </p:nvPr>
        </p:nvSpPr>
        <p:spPr>
          <a:xfrm>
            <a:off x="685800" y="1143000"/>
            <a:ext cx="5486040" cy="3085920"/>
          </a:xfrm>
          <a:prstGeom prst="rect">
            <a:avLst/>
          </a:prstGeom>
          <a:ln w="0">
            <a:noFill/>
          </a:ln>
        </p:spPr>
      </p:sp>
      <p:sp>
        <p:nvSpPr>
          <p:cNvPr id="26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64" name="PlaceHolder 3"/>
          <p:cNvSpPr>
            <a:spLocks noGrp="1"/>
          </p:cNvSpPr>
          <p:nvPr>
            <p:ph type="sldNum" idx="8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2614BE5-D463-4561-8249-39EEAD6B7B1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685800" y="1143000"/>
            <a:ext cx="5486040" cy="3085920"/>
          </a:xfrm>
          <a:prstGeom prst="rect">
            <a:avLst/>
          </a:prstGeom>
          <a:ln w="0">
            <a:noFill/>
          </a:ln>
        </p:spPr>
      </p:sp>
      <p:sp>
        <p:nvSpPr>
          <p:cNvPr id="26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67" name="PlaceHolder 3"/>
          <p:cNvSpPr>
            <a:spLocks noGrp="1"/>
          </p:cNvSpPr>
          <p:nvPr>
            <p:ph type="sldNum" idx="8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A0D5F8A-4874-4C30-B41D-BC8812468EE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sldImg"/>
          </p:nvPr>
        </p:nvSpPr>
        <p:spPr>
          <a:xfrm>
            <a:off x="685800" y="1143000"/>
            <a:ext cx="5486040" cy="3085920"/>
          </a:xfrm>
          <a:prstGeom prst="rect">
            <a:avLst/>
          </a:prstGeom>
          <a:ln w="0">
            <a:noFill/>
          </a:ln>
        </p:spPr>
      </p:sp>
      <p:sp>
        <p:nvSpPr>
          <p:cNvPr id="26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70" name="PlaceHolder 3"/>
          <p:cNvSpPr>
            <a:spLocks noGrp="1"/>
          </p:cNvSpPr>
          <p:nvPr>
            <p:ph type="sldNum" idx="8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960C0EC-8C15-447B-B162-11390D4F74E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685800" y="1143000"/>
            <a:ext cx="5486040" cy="3085920"/>
          </a:xfrm>
          <a:prstGeom prst="rect">
            <a:avLst/>
          </a:prstGeom>
          <a:ln w="0">
            <a:noFill/>
          </a:ln>
        </p:spPr>
      </p:sp>
      <p:sp>
        <p:nvSpPr>
          <p:cNvPr id="27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73" name="PlaceHolder 3"/>
          <p:cNvSpPr>
            <a:spLocks noGrp="1"/>
          </p:cNvSpPr>
          <p:nvPr>
            <p:ph type="sldNum" idx="8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4F165DF-B137-4487-9C12-B42A84AB672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6040" cy="3085920"/>
          </a:xfrm>
          <a:prstGeom prst="rect">
            <a:avLst/>
          </a:prstGeom>
          <a:ln w="0">
            <a:noFill/>
          </a:ln>
        </p:spPr>
      </p:sp>
      <p:sp>
        <p:nvSpPr>
          <p:cNvPr id="27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76" name="PlaceHolder 3"/>
          <p:cNvSpPr>
            <a:spLocks noGrp="1"/>
          </p:cNvSpPr>
          <p:nvPr>
            <p:ph type="sldNum" idx="8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2A89E21-92D5-4F2D-BE7E-BCA6B87470F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a:ln w="0">
            <a:noFill/>
          </a:ln>
        </p:spPr>
      </p:sp>
      <p:sp>
        <p:nvSpPr>
          <p:cNvPr id="27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fontScale="68333" lnSpcReduction="20000"/>
          </a:bodyPr>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OFFLINE:</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Database is unavailable. A database becomes offline by explicit user action and remains offline until additional user action is taken. For example, the database may be taken offline in order to move a file to a new disk. The database is then brought back online after the move has been completed.</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RESTORING:</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One or more files of the primary filegroup are being restored, or one or more secondary files are being restored offline. The database is unavailable.</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RECOVERING:</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Database is being recovered. The recovering process is a transient state; the database will automatically become online if the recovery succeeds. If the recovery fails, the database will become suspect. The database is unavailable.</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RECOVERY PENDING:</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SQL Server has encountered a resource-related error during recovery. The database is not damaged, but files may be missing or system resource limitations may be preventing it from starting. The database is unavailable. Additional action by the user is required to resolve the error and let the recovery process be completed.</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SUSPECT:</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At least the primary filegroup is suspect and may be damaged. The database cannot be recovered during startup of SQL Server. The database is unavailable. Additional action by the user is required to resolve the problem.</a:t>
            </a:r>
            <a:endParaRPr b="0" lang="pt-BR" sz="1200" spc="-1" strike="noStrike">
              <a:solidFill>
                <a:srgbClr val="000000"/>
              </a:solidFill>
              <a:latin typeface="Arial"/>
            </a:endParaRPr>
          </a:p>
          <a:p>
            <a:pPr marL="216000" indent="0">
              <a:lnSpc>
                <a:spcPct val="100000"/>
              </a:lnSpc>
              <a:buNone/>
            </a:pPr>
            <a:endParaRPr b="0" lang="pt-BR" sz="1200" spc="-1" strike="noStrike">
              <a:solidFill>
                <a:srgbClr val="000000"/>
              </a:solidFill>
              <a:latin typeface="Arial"/>
            </a:endParaRPr>
          </a:p>
          <a:p>
            <a:pPr marL="216000">
              <a:lnSpc>
                <a:spcPct val="100000"/>
              </a:lnSpc>
              <a:buClr>
                <a:srgbClr val="000000"/>
              </a:buClr>
              <a:buFont typeface="Arial"/>
              <a:buChar char="•"/>
            </a:pPr>
            <a:r>
              <a:rPr b="0" lang="en-US" sz="1200" spc="-1" strike="noStrike">
                <a:solidFill>
                  <a:schemeClr val="dk1"/>
                </a:solidFill>
                <a:latin typeface="+mn-lt"/>
                <a:ea typeface="+mn-ea"/>
              </a:rPr>
              <a:t> </a:t>
            </a:r>
            <a:r>
              <a:rPr b="1" lang="en-US" sz="1200" spc="-1" strike="noStrike" u="sng">
                <a:solidFill>
                  <a:schemeClr val="dk1"/>
                </a:solidFill>
                <a:uFillTx/>
                <a:latin typeface="+mn-lt"/>
                <a:ea typeface="+mn-ea"/>
              </a:rPr>
              <a:t>EMERGENCY:</a:t>
            </a:r>
            <a:endParaRPr b="0" lang="pt-BR" sz="1200" spc="-1" strike="noStrike">
              <a:solidFill>
                <a:srgbClr val="000000"/>
              </a:solidFill>
              <a:latin typeface="Arial"/>
            </a:endParaRPr>
          </a:p>
          <a:p>
            <a:pPr marL="216000" indent="0">
              <a:lnSpc>
                <a:spcPct val="100000"/>
              </a:lnSpc>
              <a:buNone/>
            </a:pPr>
            <a:r>
              <a:rPr b="0" lang="en-US" sz="1200" spc="-1" strike="noStrike">
                <a:solidFill>
                  <a:schemeClr val="dk1"/>
                </a:solidFill>
                <a:latin typeface="+mn-lt"/>
                <a:ea typeface="+mn-ea"/>
              </a:rPr>
              <a:t>User has changed the database and set the status to EMERGENCY. The database is in single-user mode and may be repaired or restored. The database is marked READ_ONLY, logging is disabled, and access is limited to members of the </a:t>
            </a:r>
            <a:r>
              <a:rPr b="1" lang="en-US" sz="1200" spc="-1" strike="noStrike">
                <a:solidFill>
                  <a:schemeClr val="dk1"/>
                </a:solidFill>
                <a:latin typeface="+mn-lt"/>
                <a:ea typeface="+mn-ea"/>
              </a:rPr>
              <a:t>sysadmin</a:t>
            </a:r>
            <a:r>
              <a:rPr b="0" lang="en-US" sz="1200" spc="-1" strike="noStrike">
                <a:solidFill>
                  <a:schemeClr val="dk1"/>
                </a:solidFill>
                <a:latin typeface="+mn-lt"/>
                <a:ea typeface="+mn-ea"/>
              </a:rPr>
              <a:t> fixed server role. EMERGENCY is primarily used for troubleshooting purposes. For example, a database marked as suspect can be set to the EMERGENCY state. This could permit the system administrator read-only access to the database. Only members of the </a:t>
            </a:r>
            <a:r>
              <a:rPr b="1" lang="en-US" sz="1200" spc="-1" strike="noStrike">
                <a:solidFill>
                  <a:schemeClr val="dk1"/>
                </a:solidFill>
                <a:latin typeface="+mn-lt"/>
                <a:ea typeface="+mn-ea"/>
              </a:rPr>
              <a:t>sysadmin</a:t>
            </a:r>
            <a:r>
              <a:rPr b="0" lang="en-US" sz="1200" spc="-1" strike="noStrike">
                <a:solidFill>
                  <a:schemeClr val="dk1"/>
                </a:solidFill>
                <a:latin typeface="+mn-lt"/>
                <a:ea typeface="+mn-ea"/>
              </a:rPr>
              <a:t> fixed server role can set a database to the EMERGENCY state.</a:t>
            </a:r>
            <a:endParaRPr b="0" lang="pt-BR" sz="1200" spc="-1" strike="noStrike">
              <a:solidFill>
                <a:srgbClr val="000000"/>
              </a:solidFill>
              <a:latin typeface="Arial"/>
            </a:endParaRPr>
          </a:p>
        </p:txBody>
      </p:sp>
      <p:sp>
        <p:nvSpPr>
          <p:cNvPr id="279" name="PlaceHolder 3"/>
          <p:cNvSpPr>
            <a:spLocks noGrp="1"/>
          </p:cNvSpPr>
          <p:nvPr>
            <p:ph type="sldNum" idx="8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39C4AC8-77F4-40CB-BC84-C962C50A6367}"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6040" cy="3085920"/>
          </a:xfrm>
          <a:prstGeom prst="rect">
            <a:avLst/>
          </a:prstGeom>
          <a:ln w="0">
            <a:noFill/>
          </a:ln>
        </p:spPr>
      </p:sp>
      <p:sp>
        <p:nvSpPr>
          <p:cNvPr id="28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http://www.fabriciolima.net/blog/2010/10/08/casos-do-dia-a-dia-database-em-modo-suspect/</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1" lang="pt-BR" sz="1200" spc="-1" strike="noStrike">
                <a:solidFill>
                  <a:srgbClr val="000000"/>
                </a:solidFill>
                <a:latin typeface="Arial"/>
              </a:rPr>
              <a:t> </a:t>
            </a:r>
            <a:r>
              <a:rPr b="1" lang="pt-BR" sz="1200" spc="-1" strike="noStrike">
                <a:solidFill>
                  <a:srgbClr val="000000"/>
                </a:solidFill>
                <a:latin typeface="Arial"/>
              </a:rPr>
              <a:t>Vídeo: </a:t>
            </a:r>
            <a:r>
              <a:rPr b="1" lang="pt-BR" sz="1200" spc="-1" strike="noStrike">
                <a:solidFill>
                  <a:schemeClr val="dk1"/>
                </a:solidFill>
                <a:latin typeface="+mn-lt"/>
                <a:ea typeface="+mn-ea"/>
              </a:rPr>
              <a:t>Alerta: Monitorando o Status das Bases de Dados no SQL Server</a:t>
            </a:r>
            <a:endParaRPr b="0" lang="pt-BR" sz="1200" spc="-1" strike="noStrike">
              <a:solidFill>
                <a:srgbClr val="000000"/>
              </a:solidFill>
              <a:latin typeface="Arial"/>
            </a:endParaRPr>
          </a:p>
          <a:p>
            <a:pPr indent="0" defTabSz="914400">
              <a:lnSpc>
                <a:spcPct val="100000"/>
              </a:lnSpc>
              <a:buNone/>
              <a:tabLst>
                <a:tab algn="l" pos="0"/>
              </a:tabLst>
            </a:pPr>
            <a:r>
              <a:rPr b="0" lang="pt-BR" sz="1200" spc="-1" strike="noStrike" u="sng">
                <a:solidFill>
                  <a:srgbClr val="000000"/>
                </a:solidFill>
                <a:uFillTx/>
                <a:latin typeface="+mn-lt"/>
                <a:ea typeface="+mn-ea"/>
                <a:hlinkClick r:id="rId2"/>
              </a:rPr>
              <a:t>https://www.youtube.com/watch?v=zObdlXH7NvQ&amp;t=1s</a:t>
            </a:r>
            <a:endParaRPr b="0" lang="pt-BR" sz="1200" spc="-1" strike="noStrike">
              <a:solidFill>
                <a:srgbClr val="000000"/>
              </a:solidFill>
              <a:latin typeface="Arial"/>
            </a:endParaRPr>
          </a:p>
        </p:txBody>
      </p:sp>
      <p:sp>
        <p:nvSpPr>
          <p:cNvPr id="282" name="PlaceHolder 3"/>
          <p:cNvSpPr>
            <a:spLocks noGrp="1"/>
          </p:cNvSpPr>
          <p:nvPr>
            <p:ph type="sldNum" idx="8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24C1B44-54F7-4948-84D6-760289AF7E6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6040" cy="3085920"/>
          </a:xfrm>
          <a:prstGeom prst="rect">
            <a:avLst/>
          </a:prstGeom>
          <a:ln w="0">
            <a:noFill/>
          </a:ln>
        </p:spPr>
      </p:sp>
      <p:sp>
        <p:nvSpPr>
          <p:cNvPr id="28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85" name="PlaceHolder 3"/>
          <p:cNvSpPr>
            <a:spLocks noGrp="1"/>
          </p:cNvSpPr>
          <p:nvPr>
            <p:ph type="sldNum" idx="8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D1AA59C-B433-497C-B86D-DE10641E038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6040" cy="3085920"/>
          </a:xfrm>
          <a:prstGeom prst="rect">
            <a:avLst/>
          </a:prstGeom>
          <a:ln w="0">
            <a:noFill/>
          </a:ln>
        </p:spPr>
      </p:sp>
      <p:sp>
        <p:nvSpPr>
          <p:cNvPr id="28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88" name="PlaceHolder 3"/>
          <p:cNvSpPr>
            <a:spLocks noGrp="1"/>
          </p:cNvSpPr>
          <p:nvPr>
            <p:ph type="sldNum" idx="8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E244277-743E-4D0F-8408-6E57AF87595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6040" cy="308592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91" name="PlaceHolder 3"/>
          <p:cNvSpPr>
            <a:spLocks noGrp="1"/>
          </p:cNvSpPr>
          <p:nvPr>
            <p:ph type="sldNum" idx="8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80E1C6B-C57C-4AE2-B1A2-8770F936CFC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6040" cy="3085920"/>
          </a:xfrm>
          <a:prstGeom prst="rect">
            <a:avLst/>
          </a:prstGeom>
          <a:ln w="0">
            <a:noFill/>
          </a:ln>
        </p:spPr>
      </p:sp>
      <p:sp>
        <p:nvSpPr>
          <p:cNvPr id="29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94" name="PlaceHolder 3"/>
          <p:cNvSpPr>
            <a:spLocks noGrp="1"/>
          </p:cNvSpPr>
          <p:nvPr>
            <p:ph type="sldNum" idx="9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C7966E0-BE5A-4895-9AC2-A657BA23AE09}"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a:ln w="0">
            <a:noFill/>
          </a:ln>
        </p:spPr>
      </p:sp>
      <p:sp>
        <p:nvSpPr>
          <p:cNvPr id="2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16" name="PlaceHolder 3"/>
          <p:cNvSpPr>
            <a:spLocks noGrp="1"/>
          </p:cNvSpPr>
          <p:nvPr>
            <p:ph type="sldNum" idx="6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8F48A85-8143-4A8F-99EB-071360A89B40}" type="slidenum">
              <a:rPr b="0" lang="pt-BR" sz="1200" spc="-1" strike="noStrike">
                <a:solidFill>
                  <a:schemeClr val="dk1"/>
                </a:solidFill>
                <a:latin typeface="+mn-lt"/>
                <a:ea typeface="+mn-ea"/>
              </a:rPr>
              <a:t>3</a:t>
            </a:fld>
            <a:endParaRPr b="0" lang="pt-BR" sz="1200" spc="-1" strike="noStrike">
              <a:solidFill>
                <a:srgbClr val="000000"/>
              </a:solidFill>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685800" y="1143000"/>
            <a:ext cx="5486040" cy="3085920"/>
          </a:xfrm>
          <a:prstGeom prst="rect">
            <a:avLst/>
          </a:prstGeom>
          <a:ln w="0">
            <a:noFill/>
          </a:ln>
        </p:spPr>
      </p:sp>
      <p:sp>
        <p:nvSpPr>
          <p:cNvPr id="29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1100" spc="-1" strike="noStrike">
                <a:solidFill>
                  <a:srgbClr val="000000"/>
                </a:solidFill>
                <a:latin typeface="Arial"/>
              </a:rPr>
              <a:t>Leitura Complementar:</a:t>
            </a:r>
            <a:endParaRPr b="0" lang="pt-BR" sz="1100" spc="-1" strike="noStrike">
              <a:solidFill>
                <a:srgbClr val="000000"/>
              </a:solidFill>
              <a:latin typeface="Arial"/>
            </a:endParaRPr>
          </a:p>
          <a:p>
            <a:pPr marL="216000" indent="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1"/>
              </a:rPr>
              <a:t>http://www.sqlservercentral.com/articles/Corruption/65804/</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1" lang="pt-BR" sz="1100" spc="-1" strike="noStrike">
                <a:solidFill>
                  <a:srgbClr val="000000"/>
                </a:solidFill>
                <a:latin typeface="Arial"/>
              </a:rPr>
              <a:t>Blog do Paul Randal (Ele desenvolveu o código do CHECKDB no SQL Server):</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2"/>
              </a:rPr>
              <a:t>http://www.sqlskills.com/blogs/paul/</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3"/>
              </a:rPr>
              <a:t>http://fabriciolima.net/blog/2010/11/03/quanto-tempo-levaria-para-descobrir-uma-database-corrompida/</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u="sng">
                <a:solidFill>
                  <a:srgbClr val="000000"/>
                </a:solidFill>
                <a:uFillTx/>
                <a:latin typeface="Arial"/>
                <a:hlinkClick r:id="rId4"/>
              </a:rPr>
              <a:t> </a:t>
            </a:r>
            <a:r>
              <a:rPr b="0" lang="pt-BR" sz="1100" spc="-1" strike="noStrike" u="sng">
                <a:solidFill>
                  <a:srgbClr val="000000"/>
                </a:solidFill>
                <a:uFillTx/>
                <a:latin typeface="Arial"/>
                <a:hlinkClick r:id="rId5"/>
              </a:rPr>
              <a:t>http://www.fabriciolima.net/blog/2011/03/17/casos-do-dia-a-dia-erro-ao-executar-o-comando-dbcc-checkdb/</a:t>
            </a:r>
            <a:endParaRPr b="0" lang="pt-BR" sz="1100" spc="-1" strike="noStrike">
              <a:solidFill>
                <a:srgbClr val="000000"/>
              </a:solidFill>
              <a:latin typeface="Arial"/>
            </a:endParaRPr>
          </a:p>
        </p:txBody>
      </p:sp>
      <p:sp>
        <p:nvSpPr>
          <p:cNvPr id="297" name="PlaceHolder 3"/>
          <p:cNvSpPr>
            <a:spLocks noGrp="1"/>
          </p:cNvSpPr>
          <p:nvPr>
            <p:ph type="sldNum" idx="9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AC9EDC6-6A33-421D-8E44-6DD43867360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685800" y="1143000"/>
            <a:ext cx="5486040" cy="3085920"/>
          </a:xfrm>
          <a:prstGeom prst="rect">
            <a:avLst/>
          </a:prstGeom>
          <a:ln w="0">
            <a:noFill/>
          </a:ln>
        </p:spPr>
      </p:sp>
      <p:sp>
        <p:nvSpPr>
          <p:cNvPr id="29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0">
              <a:lnSpc>
                <a:spcPct val="100000"/>
              </a:lnSpc>
              <a:buNone/>
            </a:pPr>
            <a:r>
              <a:rPr b="1" lang="pt-BR" sz="1100" spc="-1" strike="noStrike">
                <a:solidFill>
                  <a:srgbClr val="000000"/>
                </a:solidFill>
                <a:latin typeface="Arial"/>
              </a:rPr>
              <a:t>Leitura Complementar:</a:t>
            </a:r>
            <a:endParaRPr b="0" lang="pt-BR" sz="1100" spc="-1" strike="noStrike">
              <a:solidFill>
                <a:srgbClr val="000000"/>
              </a:solidFill>
              <a:latin typeface="Arial"/>
            </a:endParaRPr>
          </a:p>
          <a:p>
            <a:pPr marL="216000" indent="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1"/>
              </a:rPr>
              <a:t>http://www.sqlservercentral.com/articles/Corruption/65804/</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1" lang="pt-BR" sz="1100" spc="-1" strike="noStrike">
                <a:solidFill>
                  <a:srgbClr val="000000"/>
                </a:solidFill>
                <a:latin typeface="Arial"/>
              </a:rPr>
              <a:t>Blog do Paul Randal (Ele desenvolveu o código do CHECKDB no SQL Server):</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2"/>
              </a:rPr>
              <a:t>http://www.sqlskills.com/blogs/paul/</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a:solidFill>
                  <a:srgbClr val="000000"/>
                </a:solidFill>
                <a:latin typeface="Arial"/>
              </a:rPr>
              <a:t> </a:t>
            </a:r>
            <a:r>
              <a:rPr b="0" lang="pt-BR" sz="1100" spc="-1" strike="noStrike" u="sng">
                <a:solidFill>
                  <a:srgbClr val="000000"/>
                </a:solidFill>
                <a:uFillTx/>
                <a:latin typeface="Arial"/>
                <a:hlinkClick r:id="rId3"/>
              </a:rPr>
              <a:t>http://fabriciolima.net/blog/2010/11/03/quanto-tempo-levaria-para-descobrir-uma-database-corrompida/</a:t>
            </a:r>
            <a:endParaRPr b="0" lang="pt-BR" sz="1100" spc="-1" strike="noStrike">
              <a:solidFill>
                <a:srgbClr val="000000"/>
              </a:solidFill>
              <a:latin typeface="Arial"/>
            </a:endParaRPr>
          </a:p>
          <a:p>
            <a:pPr indent="0" defTabSz="914400">
              <a:lnSpc>
                <a:spcPct val="100000"/>
              </a:lnSpc>
              <a:buNone/>
            </a:pPr>
            <a:endParaRPr b="0" lang="pt-BR" sz="1100" spc="-1" strike="noStrike">
              <a:solidFill>
                <a:srgbClr val="000000"/>
              </a:solidFill>
              <a:latin typeface="Arial"/>
            </a:endParaRPr>
          </a:p>
          <a:p>
            <a:pPr defTabSz="914400">
              <a:lnSpc>
                <a:spcPct val="100000"/>
              </a:lnSpc>
              <a:buClr>
                <a:srgbClr val="000000"/>
              </a:buClr>
              <a:buFont typeface="Arial"/>
              <a:buChar char="•"/>
            </a:pPr>
            <a:r>
              <a:rPr b="0" lang="pt-BR" sz="1100" spc="-1" strike="noStrike" u="sng">
                <a:solidFill>
                  <a:srgbClr val="000000"/>
                </a:solidFill>
                <a:uFillTx/>
                <a:latin typeface="Arial"/>
                <a:hlinkClick r:id="rId4"/>
              </a:rPr>
              <a:t> </a:t>
            </a:r>
            <a:r>
              <a:rPr b="0" lang="pt-BR" sz="1100" spc="-1" strike="noStrike" u="sng">
                <a:solidFill>
                  <a:srgbClr val="000000"/>
                </a:solidFill>
                <a:uFillTx/>
                <a:latin typeface="Arial"/>
                <a:hlinkClick r:id="rId5"/>
              </a:rPr>
              <a:t>http://www.fabriciolima.net/blog/2011/03/17/casos-do-dia-a-dia-erro-ao-executar-o-comando-dbcc-checkdb/</a:t>
            </a:r>
            <a:endParaRPr b="0" lang="pt-BR" sz="1100" spc="-1" strike="noStrike">
              <a:solidFill>
                <a:srgbClr val="000000"/>
              </a:solidFill>
              <a:latin typeface="Arial"/>
            </a:endParaRPr>
          </a:p>
        </p:txBody>
      </p:sp>
      <p:sp>
        <p:nvSpPr>
          <p:cNvPr id="300" name="PlaceHolder 3"/>
          <p:cNvSpPr>
            <a:spLocks noGrp="1"/>
          </p:cNvSpPr>
          <p:nvPr>
            <p:ph type="sldNum" idx="9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BE79D24D-0C33-4A18-8CBA-075F3966A1D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6040" cy="3085920"/>
          </a:xfrm>
          <a:prstGeom prst="rect">
            <a:avLst/>
          </a:prstGeom>
          <a:ln w="0">
            <a:noFill/>
          </a:ln>
        </p:spPr>
      </p:sp>
      <p:sp>
        <p:nvSpPr>
          <p:cNvPr id="3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03" name="PlaceHolder 3"/>
          <p:cNvSpPr>
            <a:spLocks noGrp="1"/>
          </p:cNvSpPr>
          <p:nvPr>
            <p:ph type="sldNum" idx="9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0A20D95-9ABF-4FF6-AC09-2919ADF1D19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6040" cy="3085920"/>
          </a:xfrm>
          <a:prstGeom prst="rect">
            <a:avLst/>
          </a:prstGeom>
          <a:ln w="0">
            <a:noFill/>
          </a:ln>
        </p:spPr>
      </p:sp>
      <p:sp>
        <p:nvSpPr>
          <p:cNvPr id="3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06" name="PlaceHolder 3"/>
          <p:cNvSpPr>
            <a:spLocks noGrp="1"/>
          </p:cNvSpPr>
          <p:nvPr>
            <p:ph type="sldNum" idx="9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C7A635BB-31F8-44DC-AA8C-21BA98E7FE5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6040" cy="3085920"/>
          </a:xfrm>
          <a:prstGeom prst="rect">
            <a:avLst/>
          </a:prstGeom>
          <a:ln w="0">
            <a:noFill/>
          </a:ln>
        </p:spPr>
      </p:sp>
      <p:sp>
        <p:nvSpPr>
          <p:cNvPr id="3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09" name="PlaceHolder 3"/>
          <p:cNvSpPr>
            <a:spLocks noGrp="1"/>
          </p:cNvSpPr>
          <p:nvPr>
            <p:ph type="sldNum" idx="9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F1E4440-2138-451D-B7D4-2E5C401E88D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6040" cy="3085920"/>
          </a:xfrm>
          <a:prstGeom prst="rect">
            <a:avLst/>
          </a:prstGeom>
          <a:ln w="0">
            <a:noFill/>
          </a:ln>
        </p:spPr>
      </p:sp>
      <p:sp>
        <p:nvSpPr>
          <p:cNvPr id="31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12" name="PlaceHolder 3"/>
          <p:cNvSpPr>
            <a:spLocks noGrp="1"/>
          </p:cNvSpPr>
          <p:nvPr>
            <p:ph type="sldNum" idx="9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874A4C6-A45F-422C-91CB-6AD9A3C1761A}"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6040" cy="3085920"/>
          </a:xfrm>
          <a:prstGeom prst="rect">
            <a:avLst/>
          </a:prstGeom>
          <a:ln w="0">
            <a:noFill/>
          </a:ln>
        </p:spPr>
      </p:sp>
      <p:sp>
        <p:nvSpPr>
          <p:cNvPr id="31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http://www.fabriciolima.net/blog/2010/06/05/passo-a-passo-para-encontrar-as-querys-mais-demoradas-do-banco-de-dados-parte-1/</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2"/>
              </a:rPr>
              <a:t>http://www.fabriciolima.net/blog/2010/06/05/passo-a-passo-para-encontrar-as-querys-mais-demoradas-do-banco-de-dados-parte-2/</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1200" spc="-1" strike="noStrike">
                <a:solidFill>
                  <a:srgbClr val="000000"/>
                </a:solidFill>
                <a:latin typeface="Arial"/>
              </a:rPr>
              <a:t> </a:t>
            </a:r>
            <a:r>
              <a:rPr b="0" lang="pt-BR" sz="1200" spc="-1" strike="noStrike" u="sng">
                <a:solidFill>
                  <a:srgbClr val="000000"/>
                </a:solidFill>
                <a:uFillTx/>
                <a:latin typeface="Arial"/>
                <a:hlinkClick r:id="rId3"/>
              </a:rPr>
              <a:t>http://www.fabriciolima.net/blog/2011/01/26/querys-do-dia-a-dia-acompanhando-as-querys-mais-demoradas-do-banco-de-dados/</a:t>
            </a:r>
            <a:endParaRPr b="0" lang="pt-BR" sz="1200" spc="-1" strike="noStrike">
              <a:solidFill>
                <a:srgbClr val="000000"/>
              </a:solidFill>
              <a:latin typeface="Arial"/>
            </a:endParaRPr>
          </a:p>
        </p:txBody>
      </p:sp>
      <p:sp>
        <p:nvSpPr>
          <p:cNvPr id="315" name="PlaceHolder 3"/>
          <p:cNvSpPr>
            <a:spLocks noGrp="1"/>
          </p:cNvSpPr>
          <p:nvPr>
            <p:ph type="sldNum" idx="9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38E99AB-3873-441C-A979-5551A0673DA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6040" cy="3085920"/>
          </a:xfrm>
          <a:prstGeom prst="rect">
            <a:avLst/>
          </a:prstGeom>
          <a:ln w="0">
            <a:noFill/>
          </a:ln>
        </p:spPr>
      </p:sp>
      <p:sp>
        <p:nvSpPr>
          <p:cNvPr id="3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18" name="PlaceHolder 3"/>
          <p:cNvSpPr>
            <a:spLocks noGrp="1"/>
          </p:cNvSpPr>
          <p:nvPr>
            <p:ph type="sldNum" idx="9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4D835DC-99E0-44C3-9457-9F7D83F42B02}"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a:ln w="0">
            <a:noFill/>
          </a:ln>
        </p:spPr>
      </p:sp>
      <p:sp>
        <p:nvSpPr>
          <p:cNvPr id="3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21" name="PlaceHolder 3"/>
          <p:cNvSpPr>
            <a:spLocks noGrp="1"/>
          </p:cNvSpPr>
          <p:nvPr>
            <p:ph type="sldNum" idx="9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2CC9C08-8CFE-47B1-BFDF-E71975B62A00}"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19" name="PlaceHolder 3"/>
          <p:cNvSpPr>
            <a:spLocks noGrp="1"/>
          </p:cNvSpPr>
          <p:nvPr>
            <p:ph type="sldNum" idx="6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771AE3E-78EB-49B3-9E5E-F5DCD1B80E02}" type="slidenum">
              <a:rPr b="0" lang="pt-BR" sz="1200" spc="-1" strike="noStrike">
                <a:solidFill>
                  <a:schemeClr val="dk1"/>
                </a:solidFill>
                <a:latin typeface="+mn-lt"/>
                <a:ea typeface="+mn-ea"/>
              </a:rPr>
              <a:t>4</a:t>
            </a:fld>
            <a:endParaRPr b="0" lang="pt-BR" sz="1200" spc="-1" strike="noStrike">
              <a:solidFill>
                <a:srgbClr val="000000"/>
              </a:solidFill>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a:ln w="0">
            <a:noFill/>
          </a:ln>
        </p:spPr>
      </p:sp>
      <p:sp>
        <p:nvSpPr>
          <p:cNvPr id="3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24" name="PlaceHolder 3"/>
          <p:cNvSpPr>
            <a:spLocks noGrp="1"/>
          </p:cNvSpPr>
          <p:nvPr>
            <p:ph type="sldNum" idx="10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DE93EFAE-4C0A-41D8-836A-E7E9303D1C85}"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a:ln w="0">
            <a:noFill/>
          </a:ln>
        </p:spPr>
      </p:sp>
      <p:sp>
        <p:nvSpPr>
          <p:cNvPr id="32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27" name="PlaceHolder 3"/>
          <p:cNvSpPr>
            <a:spLocks noGrp="1"/>
          </p:cNvSpPr>
          <p:nvPr>
            <p:ph type="sldNum" idx="10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E86BF29D-12B5-4A90-ABA6-EC149AE1B7A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6040" cy="3085920"/>
          </a:xfrm>
          <a:prstGeom prst="rect">
            <a:avLst/>
          </a:prstGeom>
          <a:ln w="0">
            <a:noFill/>
          </a:ln>
        </p:spPr>
      </p:sp>
      <p:sp>
        <p:nvSpPr>
          <p:cNvPr id="32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30" name="PlaceHolder 3"/>
          <p:cNvSpPr>
            <a:spLocks noGrp="1"/>
          </p:cNvSpPr>
          <p:nvPr>
            <p:ph type="sldNum" idx="10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25960C7-5F41-4FC6-8155-B48B83BACEEE}"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6040" cy="3085920"/>
          </a:xfrm>
          <a:prstGeom prst="rect">
            <a:avLst/>
          </a:prstGeom>
          <a:ln w="0">
            <a:noFill/>
          </a:ln>
        </p:spPr>
      </p:sp>
      <p:sp>
        <p:nvSpPr>
          <p:cNvPr id="33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33" name="PlaceHolder 3"/>
          <p:cNvSpPr>
            <a:spLocks noGrp="1"/>
          </p:cNvSpPr>
          <p:nvPr>
            <p:ph type="sldNum" idx="10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7476544-7EDC-4DF7-8F6C-2D89AACF029B}"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6040" cy="3085920"/>
          </a:xfrm>
          <a:prstGeom prst="rect">
            <a:avLst/>
          </a:prstGeom>
          <a:ln w="0">
            <a:noFill/>
          </a:ln>
        </p:spPr>
      </p:sp>
      <p:sp>
        <p:nvSpPr>
          <p:cNvPr id="33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36" name="PlaceHolder 3"/>
          <p:cNvSpPr>
            <a:spLocks noGrp="1"/>
          </p:cNvSpPr>
          <p:nvPr>
            <p:ph type="sldNum" idx="10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8CF5AA03-52B7-4227-AFEA-1270302B15C6}"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6040" cy="3085920"/>
          </a:xfrm>
          <a:prstGeom prst="rect">
            <a:avLst/>
          </a:prstGeom>
          <a:ln w="0">
            <a:noFill/>
          </a:ln>
        </p:spPr>
      </p:sp>
      <p:sp>
        <p:nvSpPr>
          <p:cNvPr id="3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39" name="PlaceHolder 3"/>
          <p:cNvSpPr>
            <a:spLocks noGrp="1"/>
          </p:cNvSpPr>
          <p:nvPr>
            <p:ph type="sldNum" idx="10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76C91215-D655-4F79-BF60-D9298781608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1143000"/>
            <a:ext cx="5486040" cy="3085920"/>
          </a:xfrm>
          <a:prstGeom prst="rect">
            <a:avLst/>
          </a:prstGeom>
          <a:ln w="0">
            <a:noFill/>
          </a:ln>
        </p:spPr>
      </p:sp>
      <p:sp>
        <p:nvSpPr>
          <p:cNvPr id="3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42" name="PlaceHolder 3"/>
          <p:cNvSpPr>
            <a:spLocks noGrp="1"/>
          </p:cNvSpPr>
          <p:nvPr>
            <p:ph type="sldNum" idx="10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AB7BB8FC-3F6F-4BD5-9F70-1D9ECD2F35B8}"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6040" cy="3085920"/>
          </a:xfrm>
          <a:prstGeom prst="rect">
            <a:avLst/>
          </a:prstGeom>
          <a:ln w="0">
            <a:noFill/>
          </a:ln>
        </p:spPr>
      </p:sp>
      <p:sp>
        <p:nvSpPr>
          <p:cNvPr id="3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45" name="PlaceHolder 3"/>
          <p:cNvSpPr>
            <a:spLocks noGrp="1"/>
          </p:cNvSpPr>
          <p:nvPr>
            <p:ph type="sldNum" idx="10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B3B2CBBE-E833-4973-B5E5-90A981352794}"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6040" cy="3085920"/>
          </a:xfrm>
          <a:prstGeom prst="rect">
            <a:avLst/>
          </a:prstGeom>
          <a:ln w="0">
            <a:noFill/>
          </a:ln>
        </p:spPr>
      </p:sp>
      <p:sp>
        <p:nvSpPr>
          <p:cNvPr id="3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48" name="PlaceHolder 3"/>
          <p:cNvSpPr>
            <a:spLocks noGrp="1"/>
          </p:cNvSpPr>
          <p:nvPr>
            <p:ph type="sldNum" idx="10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7703892-DE4C-4E61-95DC-0EEF4BC691F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6040" cy="3085920"/>
          </a:xfrm>
          <a:prstGeom prst="rect">
            <a:avLst/>
          </a:prstGeom>
          <a:ln w="0">
            <a:noFill/>
          </a:ln>
        </p:spPr>
      </p:sp>
      <p:sp>
        <p:nvSpPr>
          <p:cNvPr id="3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51" name="PlaceHolder 3"/>
          <p:cNvSpPr>
            <a:spLocks noGrp="1"/>
          </p:cNvSpPr>
          <p:nvPr>
            <p:ph type="sldNum" idx="10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F359D2F-C70D-4B8C-B8AF-08A9FF8B936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22" name="PlaceHolder 3"/>
          <p:cNvSpPr>
            <a:spLocks noGrp="1"/>
          </p:cNvSpPr>
          <p:nvPr>
            <p:ph type="sldNum" idx="6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DD03DBC-541E-4CCF-AC72-C6C9370A4897}" type="slidenum">
              <a:rPr b="0" lang="pt-BR" sz="1200" spc="-1" strike="noStrike">
                <a:solidFill>
                  <a:schemeClr val="dk1"/>
                </a:solidFill>
                <a:latin typeface="+mn-lt"/>
                <a:ea typeface="+mn-ea"/>
              </a:rPr>
              <a:t>5</a:t>
            </a:fld>
            <a:endParaRPr b="0" lang="pt-BR" sz="1200" spc="-1" strike="noStrike">
              <a:solidFill>
                <a:srgbClr val="000000"/>
              </a:solidFill>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6040" cy="3085920"/>
          </a:xfrm>
          <a:prstGeom prst="rect">
            <a:avLst/>
          </a:prstGeom>
          <a:ln w="0">
            <a:noFill/>
          </a:ln>
        </p:spPr>
      </p:sp>
      <p:sp>
        <p:nvSpPr>
          <p:cNvPr id="3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54" name="PlaceHolder 3"/>
          <p:cNvSpPr>
            <a:spLocks noGrp="1"/>
          </p:cNvSpPr>
          <p:nvPr>
            <p:ph type="sldNum" idx="1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3FFFCFAA-5EFC-4718-B41C-485EA04183F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6040" cy="3085920"/>
          </a:xfrm>
          <a:prstGeom prst="rect">
            <a:avLst/>
          </a:prstGeom>
          <a:ln w="0">
            <a:noFill/>
          </a:ln>
        </p:spPr>
      </p:sp>
      <p:sp>
        <p:nvSpPr>
          <p:cNvPr id="3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57" name="PlaceHolder 3"/>
          <p:cNvSpPr>
            <a:spLocks noGrp="1"/>
          </p:cNvSpPr>
          <p:nvPr>
            <p:ph type="sldNum" idx="111"/>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ACD9703E-131E-4275-BB6A-5A9D1548F67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6040" cy="3085920"/>
          </a:xfrm>
          <a:prstGeom prst="rect">
            <a:avLst/>
          </a:prstGeom>
          <a:ln w="0">
            <a:noFill/>
          </a:ln>
        </p:spPr>
      </p:sp>
      <p:sp>
        <p:nvSpPr>
          <p:cNvPr id="3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60" name="PlaceHolder 3"/>
          <p:cNvSpPr>
            <a:spLocks noGrp="1"/>
          </p:cNvSpPr>
          <p:nvPr>
            <p:ph type="sldNum" idx="112"/>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2C2200D0-08F6-42C8-AF79-534E84B2EF9F}"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6040" cy="3085920"/>
          </a:xfrm>
          <a:prstGeom prst="rect">
            <a:avLst/>
          </a:prstGeom>
          <a:ln w="0">
            <a:noFill/>
          </a:ln>
        </p:spPr>
      </p:sp>
      <p:sp>
        <p:nvSpPr>
          <p:cNvPr id="36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63" name="PlaceHolder 3"/>
          <p:cNvSpPr>
            <a:spLocks noGrp="1"/>
          </p:cNvSpPr>
          <p:nvPr>
            <p:ph type="sldNum" idx="113"/>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81EB9BE4-6A77-4268-88D4-EA764B277A8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6040" cy="3085920"/>
          </a:xfrm>
          <a:prstGeom prst="rect">
            <a:avLst/>
          </a:prstGeom>
          <a:ln w="0">
            <a:noFill/>
          </a:ln>
        </p:spPr>
      </p:sp>
      <p:sp>
        <p:nvSpPr>
          <p:cNvPr id="3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366" name="PlaceHolder 3"/>
          <p:cNvSpPr>
            <a:spLocks noGrp="1"/>
          </p:cNvSpPr>
          <p:nvPr>
            <p:ph type="sldNum" idx="11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B84141E-36A8-4297-B195-4CB31E69BEFD}"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25" name="PlaceHolder 3"/>
          <p:cNvSpPr>
            <a:spLocks noGrp="1"/>
          </p:cNvSpPr>
          <p:nvPr>
            <p:ph type="sldNum" idx="6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5D192164-C7A2-4C2F-B2F1-9E8C3EC544DC}"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a:ln w="0">
            <a:noFill/>
          </a:ln>
        </p:spPr>
      </p:sp>
      <p:sp>
        <p:nvSpPr>
          <p:cNvPr id="2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28" name="PlaceHolder 3"/>
          <p:cNvSpPr>
            <a:spLocks noGrp="1"/>
          </p:cNvSpPr>
          <p:nvPr>
            <p:ph type="sldNum" idx="68"/>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9870F388-0515-4B67-A62E-F65A916B9251}"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a:ln w="0">
            <a:noFill/>
          </a:ln>
        </p:spPr>
      </p:sp>
      <p:sp>
        <p:nvSpPr>
          <p:cNvPr id="2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marL="216000" indent="-216000">
              <a:buNone/>
            </a:pPr>
            <a:endParaRPr b="0" lang="pt-BR" sz="1800" spc="-1" strike="noStrike">
              <a:solidFill>
                <a:srgbClr val="000000"/>
              </a:solidFill>
              <a:latin typeface="Arial"/>
            </a:endParaRPr>
          </a:p>
        </p:txBody>
      </p:sp>
      <p:sp>
        <p:nvSpPr>
          <p:cNvPr id="231" name="PlaceHolder 3"/>
          <p:cNvSpPr>
            <a:spLocks noGrp="1"/>
          </p:cNvSpPr>
          <p:nvPr>
            <p:ph type="sldNum" idx="6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6EC7B047-5DB9-4360-B40E-29D1CF8C86E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a:ln w="0">
            <a:noFill/>
          </a:ln>
        </p:spPr>
      </p:sp>
      <p:sp>
        <p:nvSpPr>
          <p:cNvPr id="2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rmAutofit/>
          </a:bodyPr>
          <a:p>
            <a:pPr indent="0" defTabSz="914400">
              <a:lnSpc>
                <a:spcPct val="100000"/>
              </a:lnSpc>
              <a:buNone/>
              <a:tabLst>
                <a:tab algn="l" pos="0"/>
              </a:tabLst>
            </a:pPr>
            <a:r>
              <a:rPr b="1" lang="pt-BR" sz="2000" spc="-1" strike="noStrike">
                <a:solidFill>
                  <a:srgbClr val="000000"/>
                </a:solidFill>
                <a:latin typeface="Arial"/>
              </a:rPr>
              <a:t>Leitura Complementar:</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marL="216000" indent="-216000"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2000" spc="-1" strike="noStrike">
                <a:solidFill>
                  <a:srgbClr val="000000"/>
                </a:solidFill>
                <a:latin typeface="Arial"/>
              </a:rPr>
              <a:t>Segue um caso real de Log FULL que passei em um cliente:</a:t>
            </a:r>
            <a:endParaRPr b="0" lang="pt-BR" sz="2000" spc="-1" strike="noStrike">
              <a:solidFill>
                <a:srgbClr val="000000"/>
              </a:solidFill>
              <a:latin typeface="Arial"/>
            </a:endParaRPr>
          </a:p>
          <a:p>
            <a:pPr indent="0" defTabSz="914400">
              <a:lnSpc>
                <a:spcPct val="100000"/>
              </a:lnSpc>
              <a:buNone/>
              <a:tabLst>
                <a:tab algn="l" pos="0"/>
              </a:tabLst>
            </a:pPr>
            <a:endParaRPr b="0" lang="pt-BR" sz="20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2000" spc="-1" strike="noStrike">
                <a:solidFill>
                  <a:srgbClr val="000000"/>
                </a:solidFill>
                <a:latin typeface="Arial"/>
              </a:rPr>
              <a:t> </a:t>
            </a:r>
            <a:r>
              <a:rPr b="0" lang="pt-BR" sz="1200" spc="-1" strike="noStrike" u="sng">
                <a:solidFill>
                  <a:srgbClr val="000000"/>
                </a:solidFill>
                <a:uFillTx/>
                <a:latin typeface="Arial"/>
                <a:hlinkClick r:id="rId1"/>
              </a:rPr>
              <a:t>http://www.fabriciolima.net/blog/2015/01/15/casos-do-dia-a-dia-transaction-log-nao-diminui-nivel-hard/</a:t>
            </a:r>
            <a:endParaRPr b="0" lang="pt-BR" sz="1200" spc="-1" strike="noStrike">
              <a:solidFill>
                <a:srgbClr val="000000"/>
              </a:solidFill>
              <a:latin typeface="Arial"/>
            </a:endParaRPr>
          </a:p>
          <a:p>
            <a:pPr indent="0" defTabSz="914400">
              <a:lnSpc>
                <a:spcPct val="100000"/>
              </a:lnSpc>
              <a:buNone/>
              <a:tabLst>
                <a:tab algn="l" pos="0"/>
              </a:tabLst>
            </a:pPr>
            <a:endParaRPr b="0" lang="pt-BR" sz="1200" spc="-1" strike="noStrike">
              <a:solidFill>
                <a:srgbClr val="000000"/>
              </a:solidFill>
              <a:latin typeface="Arial"/>
            </a:endParaRPr>
          </a:p>
          <a:p>
            <a:pPr defTabSz="914400">
              <a:lnSpc>
                <a:spcPct val="100000"/>
              </a:lnSpc>
              <a:buClr>
                <a:srgbClr val="000000"/>
              </a:buClr>
              <a:buFont typeface="Arial"/>
              <a:buChar char="•"/>
              <a:tabLst>
                <a:tab algn="l" pos="0"/>
              </a:tabLst>
            </a:pPr>
            <a:r>
              <a:rPr b="0" lang="pt-BR" sz="1200" spc="-1" strike="noStrike">
                <a:solidFill>
                  <a:srgbClr val="000000"/>
                </a:solidFill>
                <a:latin typeface="Arial"/>
              </a:rPr>
              <a:t> </a:t>
            </a:r>
            <a:r>
              <a:rPr b="0" lang="pt-BR" sz="1200" spc="-1" strike="noStrike" u="sng">
                <a:solidFill>
                  <a:srgbClr val="000000"/>
                </a:solidFill>
                <a:uFillTx/>
                <a:latin typeface="Arial"/>
                <a:hlinkClick r:id="rId2"/>
              </a:rPr>
              <a:t>http://fabriciolima.net/blog/2011/05/22/criando-mais-de-um-arquivo-de-log-melhora-a-performance-do-sql-server/</a:t>
            </a:r>
            <a:endParaRPr b="0" lang="pt-BR" sz="1200" spc="-1" strike="noStrike">
              <a:solidFill>
                <a:srgbClr val="000000"/>
              </a:solidFill>
              <a:latin typeface="Arial"/>
            </a:endParaRPr>
          </a:p>
        </p:txBody>
      </p:sp>
      <p:sp>
        <p:nvSpPr>
          <p:cNvPr id="234" name="PlaceHolder 3"/>
          <p:cNvSpPr>
            <a:spLocks noGrp="1"/>
          </p:cNvSpPr>
          <p:nvPr>
            <p:ph type="sldNum" idx="7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pt-BR" sz="1200" spc="-1" strike="noStrike">
                <a:solidFill>
                  <a:schemeClr val="dk1"/>
                </a:solidFill>
                <a:latin typeface="+mn-lt"/>
                <a:ea typeface="+mn-ea"/>
              </a:defRPr>
            </a:lvl1pPr>
          </a:lstStyle>
          <a:p>
            <a:pPr indent="0" algn="r" defTabSz="914400">
              <a:lnSpc>
                <a:spcPct val="100000"/>
              </a:lnSpc>
              <a:buNone/>
            </a:pPr>
            <a:fld id="{07D65832-A65F-4A8E-9E48-4659E0F71E93}" type="slidenum">
              <a:rPr b="0" lang="pt-BR" sz="1200" spc="-1" strike="noStrike">
                <a:solidFill>
                  <a:schemeClr val="dk1"/>
                </a:solidFill>
                <a:latin typeface="+mn-lt"/>
                <a:ea typeface="+mn-ea"/>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de título">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100D4C76-197C-4897-84AA-C12530733C8B}"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drão">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968BEFE5-A1E8-4C04-BEBE-E85F0EB676A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Layout Personalizado">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DEC9A26E-5AAF-407E-9157-8E5CC59796B3}"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alpha val="99000"/>
          </a:schemeClr>
        </a:solidFill>
      </p:bgPr>
    </p:bg>
    <p:spTree>
      <p:nvGrpSpPr>
        <p:cNvPr id="1" name=""/>
        <p:cNvGrpSpPr/>
        <p:nvPr/>
      </p:nvGrpSpPr>
      <p:grpSpPr>
        <a:xfrm>
          <a:off x="0" y="0"/>
          <a:ext cx="0" cy="0"/>
          <a:chOff x="0" y="0"/>
          <a:chExt cx="0" cy="0"/>
        </a:xfrm>
      </p:grpSpPr>
      <p:sp>
        <p:nvSpPr>
          <p:cNvPr id="0" name="Retângulo 6"/>
          <p:cNvSpPr/>
          <p:nvPr/>
        </p:nvSpPr>
        <p:spPr>
          <a:xfrm>
            <a:off x="0" y="6593760"/>
            <a:ext cx="12191760" cy="26388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pic>
        <p:nvPicPr>
          <p:cNvPr id="1" name="Imagem 8" descr=""/>
          <p:cNvPicPr/>
          <p:nvPr/>
        </p:nvPicPr>
        <p:blipFill>
          <a:blip r:embed="rId2"/>
          <a:stretch/>
        </p:blipFill>
        <p:spPr>
          <a:xfrm>
            <a:off x="87120" y="5802120"/>
            <a:ext cx="743760" cy="791280"/>
          </a:xfrm>
          <a:prstGeom prst="rect">
            <a:avLst/>
          </a:prstGeom>
          <a:ln w="0">
            <a:noFill/>
          </a:ln>
        </p:spPr>
      </p:pic>
      <p:grpSp>
        <p:nvGrpSpPr>
          <p:cNvPr id="2" name="Grupo 1"/>
          <p:cNvGrpSpPr/>
          <p:nvPr/>
        </p:nvGrpSpPr>
        <p:grpSpPr>
          <a:xfrm>
            <a:off x="0" y="76680"/>
            <a:ext cx="9282240" cy="1242360"/>
            <a:chOff x="0" y="76680"/>
            <a:chExt cx="9282240" cy="1242360"/>
          </a:xfrm>
        </p:grpSpPr>
        <p:sp>
          <p:nvSpPr>
            <p:cNvPr id="3" name="Retângulo 11"/>
            <p:cNvSpPr/>
            <p:nvPr/>
          </p:nvSpPr>
          <p:spPr>
            <a:xfrm>
              <a:off x="0" y="76680"/>
              <a:ext cx="1096200" cy="11145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sp>
          <p:nvSpPr>
            <p:cNvPr id="4" name="Retângulo 9"/>
            <p:cNvSpPr/>
            <p:nvPr/>
          </p:nvSpPr>
          <p:spPr>
            <a:xfrm>
              <a:off x="388080" y="88560"/>
              <a:ext cx="730080" cy="1212120"/>
            </a:xfrm>
            <a:custGeom>
              <a:avLst/>
              <a:gdLst>
                <a:gd name="textAreaLeft" fmla="*/ 0 w 730080"/>
                <a:gd name="textAreaRight" fmla="*/ 730440 w 730080"/>
                <a:gd name="textAreaTop" fmla="*/ 0 h 1212120"/>
                <a:gd name="textAreaBottom" fmla="*/ 1212480 h 1212120"/>
              </a:gdLst>
              <a:ahLst/>
              <a:rect l="textAreaLeft" t="textAreaTop" r="textAreaRight" b="textAreaBottom"/>
              <a:pathLst>
                <a:path w="272888" h="539133">
                  <a:moveTo>
                    <a:pt x="0" y="45392"/>
                  </a:moveTo>
                  <a:lnTo>
                    <a:pt x="269147" y="0"/>
                  </a:lnTo>
                  <a:lnTo>
                    <a:pt x="272888" y="539133"/>
                  </a:lnTo>
                  <a:lnTo>
                    <a:pt x="5264" y="537266"/>
                  </a:lnTo>
                  <a:cubicBezTo>
                    <a:pt x="3509" y="373308"/>
                    <a:pt x="1755" y="209350"/>
                    <a:pt x="0" y="45392"/>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sp>
          <p:nvSpPr>
            <p:cNvPr id="5" name="Retângulo 10"/>
            <p:cNvSpPr/>
            <p:nvPr/>
          </p:nvSpPr>
          <p:spPr>
            <a:xfrm>
              <a:off x="388080" y="204480"/>
              <a:ext cx="8894160" cy="1114560"/>
            </a:xfrm>
            <a:custGeom>
              <a:avLst/>
              <a:gdLst>
                <a:gd name="textAreaLeft" fmla="*/ 0 w 8894160"/>
                <a:gd name="textAreaRight" fmla="*/ 8894520 w 8894160"/>
                <a:gd name="textAreaTop" fmla="*/ 0 h 1114560"/>
                <a:gd name="textAreaBottom" fmla="*/ 1114920 h 1114560"/>
              </a:gdLst>
              <a:ahLst/>
              <a:rect l="textAreaLeft" t="textAreaTop" r="textAreaRight" b="textAreaBottom"/>
              <a:pathLst>
                <a:path w="4064000" h="430150">
                  <a:moveTo>
                    <a:pt x="0" y="0"/>
                  </a:moveTo>
                  <a:lnTo>
                    <a:pt x="4064000" y="0"/>
                  </a:lnTo>
                  <a:lnTo>
                    <a:pt x="3695700" y="430150"/>
                  </a:lnTo>
                  <a:lnTo>
                    <a:pt x="0" y="430150"/>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grpSp>
      <p:pic>
        <p:nvPicPr>
          <p:cNvPr id="6" name="Imagem 12" descr=""/>
          <p:cNvPicPr/>
          <p:nvPr/>
        </p:nvPicPr>
        <p:blipFill>
          <a:blip r:embed="rId3"/>
          <a:stretch/>
        </p:blipFill>
        <p:spPr>
          <a:xfrm>
            <a:off x="9150840" y="257400"/>
            <a:ext cx="3021480" cy="1061640"/>
          </a:xfrm>
          <a:prstGeom prst="rect">
            <a:avLst/>
          </a:prstGeom>
          <a:ln w="0">
            <a:noFill/>
          </a:ln>
        </p:spPr>
      </p:pic>
      <p:sp>
        <p:nvSpPr>
          <p:cNvPr id="7" name="PlaceHolder 1"/>
          <p:cNvSpPr>
            <a:spLocks noGrp="1"/>
          </p:cNvSpPr>
          <p:nvPr>
            <p:ph type="sldNum" idx="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F01D592-5692-4F69-A43D-BB747C1A43BD}" type="slidenum">
              <a:rPr b="1" lang="pt-BR" sz="1400" spc="-1" strike="noStrike">
                <a:solidFill>
                  <a:schemeClr val="lt1"/>
                </a:solidFill>
                <a:latin typeface="Calibri"/>
              </a:rPr>
              <a:t>&lt;número&gt;</a:t>
            </a:fld>
            <a:r>
              <a:rPr b="1" lang="pt-BR" sz="1400" spc="-1" strike="noStrike">
                <a:solidFill>
                  <a:schemeClr val="lt1"/>
                </a:solidFill>
                <a:latin typeface="Calibri"/>
              </a:rPr>
              <a:t> </a:t>
            </a:r>
            <a:r>
              <a:rPr b="1" lang="pt-BR" sz="1400" spc="-1" strike="noStrike">
                <a:solidFill>
                  <a:schemeClr val="lt1"/>
                </a:solidFill>
                <a:latin typeface="Calibri"/>
              </a:rPr>
              <a:t>de 53</a:t>
            </a:r>
            <a:endParaRPr b="0" lang="pt-BR" sz="1400" spc="-1" strike="noStrike">
              <a:solidFill>
                <a:srgbClr val="000000"/>
              </a:solidFill>
              <a:latin typeface="Times New Roman"/>
            </a:endParaRPr>
          </a:p>
        </p:txBody>
      </p:sp>
      <p:sp>
        <p:nvSpPr>
          <p:cNvPr id="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a:t>
            </a:r>
            <a:r>
              <a:rPr b="0" lang="pt-BR" sz="1800" spc="-1" strike="noStrike">
                <a:solidFill>
                  <a:schemeClr val="dk1"/>
                </a:solidFill>
                <a:latin typeface="Calibri"/>
              </a:rPr>
              <a:t>para </a:t>
            </a:r>
            <a:r>
              <a:rPr b="0" lang="pt-BR" sz="1800" spc="-1" strike="noStrike">
                <a:solidFill>
                  <a:schemeClr val="dk1"/>
                </a:solidFill>
                <a:latin typeface="Calibri"/>
              </a:rPr>
              <a:t>editar o </a:t>
            </a:r>
            <a:r>
              <a:rPr b="0" lang="pt-BR" sz="1800" spc="-1" strike="noStrike">
                <a:solidFill>
                  <a:schemeClr val="dk1"/>
                </a:solidFill>
                <a:latin typeface="Calibri"/>
              </a:rPr>
              <a:t>formato </a:t>
            </a:r>
            <a:r>
              <a:rPr b="0" lang="pt-BR" sz="1800" spc="-1" strike="noStrike">
                <a:solidFill>
                  <a:schemeClr val="dk1"/>
                </a:solidFill>
                <a:latin typeface="Calibri"/>
              </a:rPr>
              <a:t>do texto </a:t>
            </a:r>
            <a:r>
              <a:rPr b="0" lang="pt-BR" sz="1800" spc="-1" strike="noStrike">
                <a:solidFill>
                  <a:schemeClr val="dk1"/>
                </a:solidFill>
                <a:latin typeface="Calibri"/>
              </a:rPr>
              <a:t>do título</a:t>
            </a:r>
            <a:endParaRPr b="0" lang="pt-BR" sz="1800" spc="-1" strike="noStrike">
              <a:solidFill>
                <a:schemeClr val="dk1"/>
              </a:solidFill>
              <a:latin typeface="Calibri"/>
            </a:endParaRPr>
          </a:p>
        </p:txBody>
      </p:sp>
      <p:sp>
        <p:nvSpPr>
          <p:cNvPr id="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chemeClr val="dk1"/>
                </a:solidFill>
                <a:latin typeface="Calibri"/>
              </a:rPr>
              <a:t>Clique para editar o formato de texto dos tópicos</a:t>
            </a:r>
            <a:endParaRPr b="0" lang="pt-BR"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chemeClr val="dk1"/>
                </a:solidFill>
                <a:latin typeface="Calibri"/>
              </a:rPr>
              <a:t>2.º nível de tópicos</a:t>
            </a:r>
            <a:endParaRPr b="0" lang="pt-BR"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chemeClr val="dk1"/>
                </a:solidFill>
                <a:latin typeface="Calibri"/>
              </a:rPr>
              <a:t>3.º nível de tópicos</a:t>
            </a:r>
            <a:endParaRPr b="0" lang="pt-BR"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chemeClr val="dk1"/>
                </a:solidFill>
                <a:latin typeface="Calibri"/>
              </a:rPr>
              <a:t>4.º nível de tópicos</a:t>
            </a:r>
            <a:endParaRPr b="0" lang="pt-BR"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Retângulo 6"/>
          <p:cNvSpPr/>
          <p:nvPr/>
        </p:nvSpPr>
        <p:spPr>
          <a:xfrm>
            <a:off x="0" y="6603840"/>
            <a:ext cx="12191760" cy="266400"/>
          </a:xfrm>
          <a:prstGeom prst="rect">
            <a:avLst/>
          </a:prstGeom>
          <a:solidFill>
            <a:srgbClr val="292a76"/>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pt-BR" sz="1800" spc="-1" strike="noStrike">
              <a:solidFill>
                <a:schemeClr val="lt1"/>
              </a:solidFill>
              <a:latin typeface="Calibri"/>
            </a:endParaRPr>
          </a:p>
        </p:txBody>
      </p:sp>
      <p:pic>
        <p:nvPicPr>
          <p:cNvPr id="11" name="Imagem 8" descr=""/>
          <p:cNvPicPr/>
          <p:nvPr/>
        </p:nvPicPr>
        <p:blipFill>
          <a:blip r:embed="rId2"/>
          <a:stretch/>
        </p:blipFill>
        <p:spPr>
          <a:xfrm>
            <a:off x="101520" y="5905440"/>
            <a:ext cx="966600" cy="1028520"/>
          </a:xfrm>
          <a:prstGeom prst="rect">
            <a:avLst/>
          </a:prstGeom>
          <a:ln w="0">
            <a:noFill/>
          </a:ln>
        </p:spPr>
      </p:pic>
      <p:pic>
        <p:nvPicPr>
          <p:cNvPr id="12" name="Imagem 12" descr=""/>
          <p:cNvPicPr/>
          <p:nvPr/>
        </p:nvPicPr>
        <p:blipFill>
          <a:blip r:embed="rId3"/>
          <a:stretch/>
        </p:blipFill>
        <p:spPr>
          <a:xfrm>
            <a:off x="9176040" y="-60120"/>
            <a:ext cx="3021480" cy="1061640"/>
          </a:xfrm>
          <a:prstGeom prst="rect">
            <a:avLst/>
          </a:prstGeom>
          <a:ln w="0">
            <a:noFill/>
          </a:ln>
        </p:spPr>
      </p:pic>
      <p:sp>
        <p:nvSpPr>
          <p:cNvPr id="13" name="PlaceHolder 1"/>
          <p:cNvSpPr>
            <a:spLocks noGrp="1"/>
          </p:cNvSpPr>
          <p:nvPr>
            <p:ph type="sldNum" idx="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C22B76C-9F8F-4B43-96D6-0E137397344B}" type="slidenum">
              <a:rPr b="1" lang="pt-BR" sz="1400" spc="-1" strike="noStrike">
                <a:solidFill>
                  <a:schemeClr val="lt1"/>
                </a:solidFill>
                <a:latin typeface="Calibri"/>
              </a:rPr>
              <a:t>&lt;número&gt;</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 name="Grupo 11"/>
          <p:cNvGrpSpPr/>
          <p:nvPr/>
        </p:nvGrpSpPr>
        <p:grpSpPr>
          <a:xfrm>
            <a:off x="0" y="0"/>
            <a:ext cx="12191760" cy="6857640"/>
            <a:chOff x="0" y="0"/>
            <a:chExt cx="12191760" cy="6857640"/>
          </a:xfrm>
        </p:grpSpPr>
        <p:grpSp>
          <p:nvGrpSpPr>
            <p:cNvPr id="15" name="Grupo 3"/>
            <p:cNvGrpSpPr/>
            <p:nvPr/>
          </p:nvGrpSpPr>
          <p:grpSpPr>
            <a:xfrm>
              <a:off x="0" y="0"/>
              <a:ext cx="12191760" cy="6857640"/>
              <a:chOff x="0" y="0"/>
              <a:chExt cx="12191760" cy="6857640"/>
            </a:xfrm>
          </p:grpSpPr>
          <p:sp>
            <p:nvSpPr>
              <p:cNvPr id="16" name="Retângulo 6"/>
              <p:cNvSpPr/>
              <p:nvPr/>
            </p:nvSpPr>
            <p:spPr>
              <a:xfrm>
                <a:off x="0" y="0"/>
                <a:ext cx="12191760" cy="6857640"/>
              </a:xfrm>
              <a:prstGeom prst="rect">
                <a:avLst/>
              </a:prstGeom>
              <a:gradFill rotWithShape="0">
                <a:gsLst>
                  <a:gs pos="0">
                    <a:srgbClr val="ffffff"/>
                  </a:gs>
                  <a:gs pos="100000">
                    <a:srgbClr val="f2f2f2"/>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pt-BR" sz="1800" spc="-1" strike="noStrike">
                    <a:solidFill>
                      <a:schemeClr val="lt1"/>
                    </a:solidFill>
                    <a:latin typeface="Arial"/>
                  </a:rPr>
                  <a:t>Treinamento SQL Server</a:t>
                </a:r>
                <a:endParaRPr b="0" lang="pt-BR" sz="1800" spc="-1" strike="noStrike">
                  <a:solidFill>
                    <a:srgbClr val="000000"/>
                  </a:solidFill>
                  <a:latin typeface="Arial"/>
                </a:endParaRPr>
              </a:p>
            </p:txBody>
          </p:sp>
          <p:pic>
            <p:nvPicPr>
              <p:cNvPr id="17" name="Imagem 1" descr=""/>
              <p:cNvPicPr/>
              <p:nvPr/>
            </p:nvPicPr>
            <p:blipFill>
              <a:blip r:embed="rId2"/>
              <a:stretch/>
            </p:blipFill>
            <p:spPr>
              <a:xfrm>
                <a:off x="0" y="2557800"/>
                <a:ext cx="12191760" cy="4299840"/>
              </a:xfrm>
              <a:prstGeom prst="rect">
                <a:avLst/>
              </a:prstGeom>
              <a:ln w="0">
                <a:noFill/>
              </a:ln>
            </p:spPr>
          </p:pic>
        </p:grpSp>
        <p:pic>
          <p:nvPicPr>
            <p:cNvPr id="18" name="Imagem 4" descr=""/>
            <p:cNvPicPr/>
            <p:nvPr/>
          </p:nvPicPr>
          <p:blipFill>
            <a:blip r:embed="rId3"/>
            <a:stretch/>
          </p:blipFill>
          <p:spPr>
            <a:xfrm>
              <a:off x="9043920" y="65160"/>
              <a:ext cx="3021480" cy="1061640"/>
            </a:xfrm>
            <a:prstGeom prst="rect">
              <a:avLst/>
            </a:prstGeom>
            <a:ln w="0">
              <a:noFill/>
            </a:ln>
          </p:spPr>
        </p:pic>
      </p:grpSp>
      <p:sp>
        <p:nvSpPr>
          <p:cNvPr id="19" name="PlaceHolder 1"/>
          <p:cNvSpPr>
            <a:spLocks noGrp="1"/>
          </p:cNvSpPr>
          <p:nvPr>
            <p:ph type="sldNum" idx="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5604C66-7329-4101-889F-73E8DC263186}" type="slidenum">
              <a:rPr b="1" lang="pt-BR" sz="1400" spc="-1" strike="noStrike">
                <a:solidFill>
                  <a:schemeClr val="lt1"/>
                </a:solidFill>
                <a:latin typeface="Calibri"/>
              </a:rPr>
              <a:t>&lt;número&gt;</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
        <p:nvSpPr>
          <p:cNvPr id="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pt-BR" sz="1800" spc="-1" strike="noStrike">
                <a:solidFill>
                  <a:schemeClr val="dk1"/>
                </a:solidFill>
                <a:latin typeface="Calibri"/>
              </a:rPr>
              <a:t>Clique para editar o formato do texto do título</a:t>
            </a:r>
            <a:endParaRPr b="0" lang="pt-BR" sz="1800" spc="-1" strike="noStrike">
              <a:solidFill>
                <a:schemeClr val="dk1"/>
              </a:solidFill>
              <a:latin typeface="Calibri"/>
            </a:endParaRPr>
          </a:p>
        </p:txBody>
      </p:sp>
      <p:sp>
        <p:nvSpPr>
          <p:cNvPr id="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pt-BR" sz="2800" spc="-1" strike="noStrike">
                <a:solidFill>
                  <a:schemeClr val="dk1"/>
                </a:solidFill>
                <a:latin typeface="Calibri"/>
              </a:rPr>
              <a:t>Clique para editar o formato de texto dos tópicos</a:t>
            </a:r>
            <a:endParaRPr b="0" lang="pt-BR"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pt-BR" sz="2000" spc="-1" strike="noStrike">
                <a:solidFill>
                  <a:schemeClr val="dk1"/>
                </a:solidFill>
                <a:latin typeface="Calibri"/>
              </a:rPr>
              <a:t>2.º nível de tópicos</a:t>
            </a:r>
            <a:endParaRPr b="0" lang="pt-BR"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pt-BR" sz="1800" spc="-1" strike="noStrike">
                <a:solidFill>
                  <a:schemeClr val="dk1"/>
                </a:solidFill>
                <a:latin typeface="Calibri"/>
              </a:rPr>
              <a:t>3.º nível de tópicos</a:t>
            </a:r>
            <a:endParaRPr b="0" lang="pt-BR"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pt-BR" sz="1800" spc="-1" strike="noStrike">
                <a:solidFill>
                  <a:schemeClr val="dk1"/>
                </a:solidFill>
                <a:latin typeface="Calibri"/>
              </a:rPr>
              <a:t>4.º nível de tópicos</a:t>
            </a:r>
            <a:endParaRPr b="0" lang="pt-BR"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5.º nível de tópicos</a:t>
            </a:r>
            <a:endParaRPr b="0" lang="pt-BR"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6.º nível de tópicos</a:t>
            </a:r>
            <a:endParaRPr b="0" lang="pt-BR"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pt-BR" sz="2000" spc="-1" strike="noStrike">
                <a:solidFill>
                  <a:schemeClr val="dk1"/>
                </a:solidFill>
                <a:latin typeface="Calibri"/>
              </a:rPr>
              <a:t>7.º nível de tópicos</a:t>
            </a:r>
            <a:endParaRPr b="0" lang="pt-BR"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0.gif"/><Relationship Id="rId2" Type="http://schemas.openxmlformats.org/officeDocument/2006/relationships/slideLayout" Target="../slideLayouts/slideLayout1.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gif"/><Relationship Id="rId3" Type="http://schemas.openxmlformats.org/officeDocument/2006/relationships/slideLayout" Target="../slideLayouts/slideLayout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4.gif"/><Relationship Id="rId2" Type="http://schemas.openxmlformats.org/officeDocument/2006/relationships/slideLayout" Target="../slideLayouts/slideLayout1.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hyperlink" Target="http://www.fabriciolima.net/blog/2015/11/12/casos-do-dia-a-dia-corrupcao-de-dados-alertas-backup-log-dba-salvo/" TargetMode="External"/><Relationship Id="rId2" Type="http://schemas.openxmlformats.org/officeDocument/2006/relationships/slideLayout" Target="../slideLayouts/slideLayout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slideLayout" Target="../slideLayouts/slideLayout1.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hyperlink" Target="http://msdn.microsoft.com/en-us/library/ms164086.aspx" TargetMode="External"/><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s://support.microsoft.com/pt-br/kb/828339" TargetMode="External"/><Relationship Id="rId2" Type="http://schemas.openxmlformats.org/officeDocument/2006/relationships/hyperlink" Target="https://support.microsoft.com/pt-br/kb/2015756" TargetMode="External"/><Relationship Id="rId3" Type="http://schemas.openxmlformats.org/officeDocument/2006/relationships/hyperlink" Target="https://support.microsoft.com/pt-br/kb/2015757" TargetMode="External"/><Relationship Id="rId4" Type="http://schemas.openxmlformats.org/officeDocument/2006/relationships/slideLayout" Target="../slideLayouts/slideLayout1.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5.gif"/><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6.gif"/><Relationship Id="rId2" Type="http://schemas.openxmlformats.org/officeDocument/2006/relationships/slideLayout" Target="../slideLayouts/slideLayout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hyperlink" Target="https://www.fabriciolima.net/blog/2017/05/01/criando-um-e-mail-de-checklist-diario-no-sql-server/" TargetMode="External"/><Relationship Id="rId2" Type="http://schemas.openxmlformats.org/officeDocument/2006/relationships/slideLayout" Target="../slideLayouts/slideLayout1.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 name="Título 1"/>
          <p:cNvSpPr/>
          <p:nvPr/>
        </p:nvSpPr>
        <p:spPr>
          <a:xfrm>
            <a:off x="0" y="2817000"/>
            <a:ext cx="12191760" cy="79272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i="1" lang="pt-BR" sz="4600" spc="-1" strike="noStrike">
                <a:solidFill>
                  <a:schemeClr val="lt1"/>
                </a:solidFill>
                <a:latin typeface="Calibri Light"/>
              </a:rPr>
              <a:t>Tarefas do dia a dia de um DBA</a:t>
            </a:r>
            <a:endParaRPr b="0" lang="pt-BR" sz="4600" spc="-1" strike="noStrike">
              <a:solidFill>
                <a:srgbClr val="000000"/>
              </a:solidFill>
              <a:latin typeface="Arial"/>
            </a:endParaRPr>
          </a:p>
        </p:txBody>
      </p:sp>
      <p:sp>
        <p:nvSpPr>
          <p:cNvPr id="29" name="Título 1"/>
          <p:cNvSpPr/>
          <p:nvPr/>
        </p:nvSpPr>
        <p:spPr>
          <a:xfrm>
            <a:off x="0" y="1603440"/>
            <a:ext cx="12191760" cy="93600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pt-BR" sz="5100" spc="-1" strike="noStrike">
                <a:solidFill>
                  <a:srgbClr val="292a76"/>
                </a:solidFill>
                <a:latin typeface="Calibri Light"/>
              </a:rPr>
              <a:t>Treinamento SQL Server</a:t>
            </a:r>
            <a:endParaRPr b="0" lang="pt-BR" sz="5100" spc="-1" strike="noStrike">
              <a:solidFill>
                <a:srgbClr val="000000"/>
              </a:solidFill>
              <a:latin typeface="Arial"/>
            </a:endParaRPr>
          </a:p>
        </p:txBody>
      </p:sp>
      <p:sp>
        <p:nvSpPr>
          <p:cNvPr id="30" name="PlaceHolder 1"/>
          <p:cNvSpPr>
            <a:spLocks noGrp="1"/>
          </p:cNvSpPr>
          <p:nvPr>
            <p:ph type="sldNum" idx="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18AC0A3-15D0-4193-98E3-E8460FB4520F}" type="slidenum">
              <a:rPr b="1" lang="pt-BR" sz="1400" spc="-1" strike="noStrike">
                <a:solidFill>
                  <a:schemeClr val="lt1"/>
                </a:solidFill>
                <a:latin typeface="Calibri"/>
              </a:rPr>
              <a:t>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2) Arquivo de Log FULL – CLEAR</a:t>
            </a:r>
            <a:endParaRPr b="0" lang="pt-BR" sz="4000" spc="-1" strike="noStrike">
              <a:solidFill>
                <a:srgbClr val="000000"/>
              </a:solidFill>
              <a:latin typeface="Arial"/>
            </a:endParaRPr>
          </a:p>
        </p:txBody>
      </p:sp>
      <p:pic>
        <p:nvPicPr>
          <p:cNvPr id="57" name="Imagem 3" descr=""/>
          <p:cNvPicPr/>
          <p:nvPr/>
        </p:nvPicPr>
        <p:blipFill>
          <a:blip r:embed="rId1"/>
          <a:stretch/>
        </p:blipFill>
        <p:spPr>
          <a:xfrm>
            <a:off x="2572920" y="1324080"/>
            <a:ext cx="7108200" cy="5057640"/>
          </a:xfrm>
          <a:prstGeom prst="rect">
            <a:avLst/>
          </a:prstGeom>
          <a:ln w="0">
            <a:noFill/>
          </a:ln>
        </p:spPr>
      </p:pic>
      <p:sp>
        <p:nvSpPr>
          <p:cNvPr id="58" name="PlaceHolder 1"/>
          <p:cNvSpPr>
            <a:spLocks noGrp="1"/>
          </p:cNvSpPr>
          <p:nvPr>
            <p:ph type="sldNum" idx="1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B5AB051-80B2-4A17-908D-992B360A3443}" type="slidenum">
              <a:rPr b="1" lang="pt-BR" sz="1400" spc="-1" strike="noStrike">
                <a:solidFill>
                  <a:schemeClr val="lt1"/>
                </a:solidFill>
                <a:latin typeface="Calibri"/>
              </a:rPr>
              <a:t>10</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2) Arquivo de Log FULL</a:t>
            </a:r>
            <a:endParaRPr b="0" lang="pt-BR" sz="4000" spc="-1" strike="noStrike">
              <a:solidFill>
                <a:srgbClr val="000000"/>
              </a:solidFill>
              <a:latin typeface="Arial"/>
            </a:endParaRPr>
          </a:p>
        </p:txBody>
      </p:sp>
      <p:sp>
        <p:nvSpPr>
          <p:cNvPr id="60" name="Retângulo 1"/>
          <p:cNvSpPr/>
          <p:nvPr/>
        </p:nvSpPr>
        <p:spPr>
          <a:xfrm>
            <a:off x="477360" y="2712240"/>
            <a:ext cx="4862160" cy="1918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você encontra o Desenvolvedor que rodou um Update GIGANTE e estourou o Log da base.”</a:t>
            </a:r>
            <a:endParaRPr b="0" lang="pt-BR" sz="3000" spc="-1" strike="noStrike">
              <a:solidFill>
                <a:srgbClr val="000000"/>
              </a:solidFill>
              <a:latin typeface="Arial"/>
            </a:endParaRPr>
          </a:p>
        </p:txBody>
      </p:sp>
      <p:pic>
        <p:nvPicPr>
          <p:cNvPr id="61" name="Picture 2" descr="When I run into the last DBA, who left behind a trail of “interesting” servers"/>
          <p:cNvPicPr/>
          <p:nvPr/>
        </p:nvPicPr>
        <p:blipFill>
          <a:blip r:embed="rId1"/>
          <a:stretch/>
        </p:blipFill>
        <p:spPr>
          <a:xfrm>
            <a:off x="6326640" y="1677600"/>
            <a:ext cx="5864760" cy="4339800"/>
          </a:xfrm>
          <a:prstGeom prst="rect">
            <a:avLst/>
          </a:prstGeom>
          <a:ln w="0">
            <a:noFill/>
          </a:ln>
        </p:spPr>
      </p:pic>
      <p:sp>
        <p:nvSpPr>
          <p:cNvPr id="62" name="PlaceHolder 1"/>
          <p:cNvSpPr>
            <a:spLocks noGrp="1"/>
          </p:cNvSpPr>
          <p:nvPr>
            <p:ph type="sldNum" idx="1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023F551-35A5-4364-A185-81469672660F}" type="slidenum">
              <a:rPr b="1" lang="pt-BR" sz="1400" spc="-1" strike="noStrike">
                <a:solidFill>
                  <a:schemeClr val="lt1"/>
                </a:solidFill>
                <a:latin typeface="Calibri"/>
              </a:rPr>
              <a:t>11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3) Espaço em Disco – ALERTA</a:t>
            </a:r>
            <a:endParaRPr b="0" lang="pt-BR" sz="4000" spc="-1" strike="noStrike">
              <a:solidFill>
                <a:srgbClr val="000000"/>
              </a:solidFill>
              <a:latin typeface="Arial"/>
            </a:endParaRPr>
          </a:p>
        </p:txBody>
      </p:sp>
      <p:pic>
        <p:nvPicPr>
          <p:cNvPr id="64" name="Imagem 5" descr=""/>
          <p:cNvPicPr/>
          <p:nvPr/>
        </p:nvPicPr>
        <p:blipFill>
          <a:blip r:embed="rId1"/>
          <a:stretch/>
        </p:blipFill>
        <p:spPr>
          <a:xfrm>
            <a:off x="808200" y="1480680"/>
            <a:ext cx="11199600" cy="4420080"/>
          </a:xfrm>
          <a:prstGeom prst="rect">
            <a:avLst/>
          </a:prstGeom>
          <a:ln w="0">
            <a:noFill/>
          </a:ln>
        </p:spPr>
      </p:pic>
      <p:sp>
        <p:nvSpPr>
          <p:cNvPr id="65" name="PlaceHolder 1"/>
          <p:cNvSpPr>
            <a:spLocks noGrp="1"/>
          </p:cNvSpPr>
          <p:nvPr>
            <p:ph type="sldNum" idx="1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6A0FF68-E0D0-4366-8C9A-B596071AE23C}" type="slidenum">
              <a:rPr b="1" lang="pt-BR" sz="1400" spc="-1" strike="noStrike">
                <a:solidFill>
                  <a:schemeClr val="lt1"/>
                </a:solidFill>
                <a:latin typeface="Calibri"/>
              </a:rPr>
              <a:t>12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6" name="CaixaDeTexto 7"/>
          <p:cNvSpPr/>
          <p:nvPr/>
        </p:nvSpPr>
        <p:spPr>
          <a:xfrm>
            <a:off x="834840" y="1440000"/>
            <a:ext cx="11266560" cy="4143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600" spc="-1" strike="noStrike">
                <a:solidFill>
                  <a:srgbClr val="002060"/>
                </a:solidFill>
                <a:latin typeface="Calibri"/>
              </a:rPr>
              <a:t>Validar o que está consumindo o disco e se algo pode ser Limitado</a:t>
            </a:r>
            <a:endParaRPr b="0" lang="pt-BR" sz="26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Calibri Light"/>
              <a:buAutoNum type="arabicParenR" startAt="2"/>
            </a:pPr>
            <a:r>
              <a:rPr b="0" lang="pt-BR" sz="2600" spc="-1" strike="noStrike">
                <a:solidFill>
                  <a:srgbClr val="002060"/>
                </a:solidFill>
                <a:latin typeface="Calibri"/>
              </a:rPr>
              <a:t>Da parte do SQL pode-se analisar os arquivos MDF e LDF</a:t>
            </a:r>
            <a:endParaRPr b="0" lang="pt-BR" sz="2600" spc="-1" strike="noStrike">
              <a:solidFill>
                <a:srgbClr val="000000"/>
              </a:solidFill>
              <a:latin typeface="Arial"/>
            </a:endParaRPr>
          </a:p>
          <a:p>
            <a:pPr defTabSz="914400">
              <a:lnSpc>
                <a:spcPct val="100000"/>
              </a:lnSpc>
            </a:pPr>
            <a:r>
              <a:rPr b="0" lang="pt-BR" sz="2600" spc="-1" strike="noStrike">
                <a:solidFill>
                  <a:srgbClr val="002060"/>
                </a:solidFill>
                <a:latin typeface="Calibri"/>
              </a:rPr>
              <a:t>     </a:t>
            </a:r>
            <a:r>
              <a:rPr b="1" lang="pt-BR" sz="2600" spc="-1" strike="noStrike" u="sng">
                <a:solidFill>
                  <a:srgbClr val="002060"/>
                </a:solidFill>
                <a:uFillTx/>
                <a:latin typeface="Calibri"/>
              </a:rPr>
              <a:t>LDF:</a:t>
            </a:r>
            <a:r>
              <a:rPr b="0" lang="pt-BR" sz="2600" spc="-1" strike="noStrike">
                <a:solidFill>
                  <a:srgbClr val="002060"/>
                </a:solidFill>
                <a:latin typeface="Calibri"/>
              </a:rPr>
              <a:t> Shrink no arquivo de Log é aceitável, mas uma outra solução</a:t>
            </a:r>
            <a:endParaRPr b="0" lang="pt-BR" sz="2600" spc="-1" strike="noStrike">
              <a:solidFill>
                <a:srgbClr val="000000"/>
              </a:solidFill>
              <a:latin typeface="Arial"/>
            </a:endParaRPr>
          </a:p>
          <a:p>
            <a:pPr defTabSz="914400">
              <a:lnSpc>
                <a:spcPct val="100000"/>
              </a:lnSpc>
            </a:pPr>
            <a:r>
              <a:rPr b="0" lang="pt-BR" sz="2600" spc="-1" strike="noStrike">
                <a:solidFill>
                  <a:srgbClr val="002060"/>
                </a:solidFill>
                <a:latin typeface="Calibri"/>
              </a:rPr>
              <a:t>	</a:t>
            </a:r>
            <a:r>
              <a:rPr b="0" lang="pt-BR" sz="2600" spc="-1" strike="noStrike">
                <a:solidFill>
                  <a:srgbClr val="002060"/>
                </a:solidFill>
                <a:latin typeface="Calibri"/>
              </a:rPr>
              <a:t>deve ser tomada, pois o arquivo de log vai crescer novamente</a:t>
            </a:r>
            <a:endParaRPr b="0" lang="pt-BR" sz="26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r>
              <a:rPr b="0" lang="pt-BR" sz="2600" spc="-1" strike="noStrike">
                <a:solidFill>
                  <a:srgbClr val="002060"/>
                </a:solidFill>
                <a:latin typeface="Calibri"/>
              </a:rPr>
              <a:t>     </a:t>
            </a:r>
            <a:r>
              <a:rPr b="1" lang="pt-BR" sz="2600" spc="-1" strike="noStrike" u="sng">
                <a:solidFill>
                  <a:srgbClr val="002060"/>
                </a:solidFill>
                <a:uFillTx/>
                <a:latin typeface="Calibri"/>
              </a:rPr>
              <a:t>MDF:</a:t>
            </a:r>
            <a:r>
              <a:rPr b="0" lang="pt-BR" sz="2600" spc="-1" strike="noStrike">
                <a:solidFill>
                  <a:srgbClr val="002060"/>
                </a:solidFill>
                <a:latin typeface="Calibri"/>
              </a:rPr>
              <a:t> Shrink no arquivo MDF </a:t>
            </a:r>
            <a:r>
              <a:rPr b="1" lang="pt-BR" sz="2600" spc="-1" strike="noStrike">
                <a:solidFill>
                  <a:srgbClr val="ff0000"/>
                </a:solidFill>
                <a:latin typeface="Calibri"/>
              </a:rPr>
              <a:t>só em último caso</a:t>
            </a:r>
            <a:r>
              <a:rPr b="0" lang="pt-BR" sz="2600" spc="-1" strike="noStrike">
                <a:solidFill>
                  <a:srgbClr val="ff0000"/>
                </a:solidFill>
                <a:latin typeface="Calibri"/>
              </a:rPr>
              <a:t>!!!</a:t>
            </a:r>
            <a:endParaRPr b="0" lang="pt-BR" sz="2600" spc="-1" strike="noStrike">
              <a:solidFill>
                <a:srgbClr val="000000"/>
              </a:solidFill>
              <a:latin typeface="Arial"/>
            </a:endParaRPr>
          </a:p>
          <a:p>
            <a:pPr lvl="4" marL="2286000" indent="-457200" defTabSz="914400">
              <a:lnSpc>
                <a:spcPct val="100000"/>
              </a:lnSpc>
              <a:buClr>
                <a:srgbClr val="002060"/>
              </a:buClr>
              <a:buFont typeface="Arial"/>
              <a:buChar char="•"/>
            </a:pPr>
            <a:r>
              <a:rPr b="0" lang="pt-BR" sz="2600" spc="-1" strike="noStrike">
                <a:solidFill>
                  <a:srgbClr val="002060"/>
                </a:solidFill>
                <a:latin typeface="Calibri"/>
              </a:rPr>
              <a:t>Operação muito demorada e custosa</a:t>
            </a:r>
            <a:endParaRPr b="0" lang="pt-BR" sz="2600" spc="-1" strike="noStrike">
              <a:solidFill>
                <a:srgbClr val="000000"/>
              </a:solidFill>
              <a:latin typeface="Arial"/>
            </a:endParaRPr>
          </a:p>
          <a:p>
            <a:pPr lvl="4" marL="2286000" indent="-457200" defTabSz="914400">
              <a:lnSpc>
                <a:spcPct val="100000"/>
              </a:lnSpc>
              <a:buClr>
                <a:srgbClr val="002060"/>
              </a:buClr>
              <a:buFont typeface="Arial"/>
              <a:buChar char="•"/>
            </a:pPr>
            <a:r>
              <a:rPr b="0" lang="pt-BR" sz="2600" spc="-1" strike="noStrike">
                <a:solidFill>
                  <a:srgbClr val="002060"/>
                </a:solidFill>
                <a:latin typeface="Calibri"/>
              </a:rPr>
              <a:t>Fragmenta os índices do Banco de Dados</a:t>
            </a:r>
            <a:endParaRPr b="0" lang="pt-BR" sz="2600" spc="-1" strike="noStrike">
              <a:solidFill>
                <a:srgbClr val="000000"/>
              </a:solidFill>
              <a:latin typeface="Arial"/>
            </a:endParaRPr>
          </a:p>
        </p:txBody>
      </p:sp>
      <p:sp>
        <p:nvSpPr>
          <p:cNvPr id="67"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3) Espaço em Disco – O que fazer?</a:t>
            </a:r>
            <a:endParaRPr b="0" lang="pt-BR" sz="4000" spc="-1" strike="noStrike">
              <a:solidFill>
                <a:srgbClr val="000000"/>
              </a:solidFill>
              <a:latin typeface="Arial"/>
            </a:endParaRPr>
          </a:p>
        </p:txBody>
      </p:sp>
      <p:sp>
        <p:nvSpPr>
          <p:cNvPr id="68" name="PlaceHolder 1"/>
          <p:cNvSpPr>
            <a:spLocks noGrp="1"/>
          </p:cNvSpPr>
          <p:nvPr>
            <p:ph type="sldNum" idx="1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BF68FA6-0BD8-4184-9E22-ACE09833AE1E}" type="slidenum">
              <a:rPr b="1" lang="pt-BR" sz="1400" spc="-1" strike="noStrike">
                <a:solidFill>
                  <a:schemeClr val="lt1"/>
                </a:solidFill>
                <a:latin typeface="Calibri"/>
              </a:rPr>
              <a:t>12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childTnLst>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66">
                                            <p:txEl>
                                              <p:pRg st="3" end="3"/>
                                            </p:txEl>
                                          </p:spTgt>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66">
                                            <p:txEl>
                                              <p:pRg st="4" end="4"/>
                                            </p:txEl>
                                          </p:spTgt>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66">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66">
                                            <p:txEl>
                                              <p:pRg st="7" end="7"/>
                                            </p:txEl>
                                          </p:spTgt>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66">
                                            <p:txEl>
                                              <p:pRg st="8" end="8"/>
                                            </p:txEl>
                                          </p:spTgt>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6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9"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3) Espaço em Disco – CLEAR</a:t>
            </a:r>
            <a:endParaRPr b="0" lang="pt-BR" sz="4000" spc="-1" strike="noStrike">
              <a:solidFill>
                <a:srgbClr val="000000"/>
              </a:solidFill>
              <a:latin typeface="Arial"/>
            </a:endParaRPr>
          </a:p>
        </p:txBody>
      </p:sp>
      <p:pic>
        <p:nvPicPr>
          <p:cNvPr id="70" name="Imagem 3" descr=""/>
          <p:cNvPicPr/>
          <p:nvPr/>
        </p:nvPicPr>
        <p:blipFill>
          <a:blip r:embed="rId1"/>
          <a:stretch/>
        </p:blipFill>
        <p:spPr>
          <a:xfrm>
            <a:off x="988920" y="1324080"/>
            <a:ext cx="10804320" cy="4822920"/>
          </a:xfrm>
          <a:prstGeom prst="rect">
            <a:avLst/>
          </a:prstGeom>
          <a:ln w="0">
            <a:noFill/>
          </a:ln>
        </p:spPr>
      </p:pic>
      <p:sp>
        <p:nvSpPr>
          <p:cNvPr id="71" name="PlaceHolder 1"/>
          <p:cNvSpPr>
            <a:spLocks noGrp="1"/>
          </p:cNvSpPr>
          <p:nvPr>
            <p:ph type="sldNum" idx="2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AB06B59-78E4-4E8A-B4AA-5EC65D4A19D4}" type="slidenum">
              <a:rPr b="1" lang="pt-BR" sz="1400" spc="-1" strike="noStrike">
                <a:solidFill>
                  <a:schemeClr val="lt1"/>
                </a:solidFill>
                <a:latin typeface="Calibri"/>
              </a:rPr>
              <a:t>14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4) Consumo de CPU – ALERTA</a:t>
            </a:r>
            <a:endParaRPr b="0" lang="pt-BR" sz="4000" spc="-1" strike="noStrike">
              <a:solidFill>
                <a:srgbClr val="000000"/>
              </a:solidFill>
              <a:latin typeface="Arial"/>
            </a:endParaRPr>
          </a:p>
        </p:txBody>
      </p:sp>
      <p:pic>
        <p:nvPicPr>
          <p:cNvPr id="73" name="Imagem 5" descr=""/>
          <p:cNvPicPr/>
          <p:nvPr/>
        </p:nvPicPr>
        <p:blipFill>
          <a:blip r:embed="rId1"/>
          <a:stretch/>
        </p:blipFill>
        <p:spPr>
          <a:xfrm>
            <a:off x="701640" y="1470960"/>
            <a:ext cx="11275920" cy="4259880"/>
          </a:xfrm>
          <a:prstGeom prst="rect">
            <a:avLst/>
          </a:prstGeom>
          <a:ln w="0">
            <a:noFill/>
          </a:ln>
        </p:spPr>
      </p:pic>
      <p:sp>
        <p:nvSpPr>
          <p:cNvPr id="74" name="PlaceHolder 1"/>
          <p:cNvSpPr>
            <a:spLocks noGrp="1"/>
          </p:cNvSpPr>
          <p:nvPr>
            <p:ph type="sldNum" idx="2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0E61006-1AE5-4676-9368-07D2EA3AB4B3}" type="slidenum">
              <a:rPr b="1" lang="pt-BR" sz="1400" spc="-1" strike="noStrike">
                <a:solidFill>
                  <a:schemeClr val="lt1"/>
                </a:solidFill>
                <a:latin typeface="Calibri"/>
              </a:rPr>
              <a:t>15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 name="CaixaDeTexto 7"/>
          <p:cNvSpPr/>
          <p:nvPr/>
        </p:nvSpPr>
        <p:spPr>
          <a:xfrm>
            <a:off x="834840" y="1440000"/>
            <a:ext cx="11266560" cy="4359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Olhar os processos no servidor para ver qual está consumindo a CPU</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Caso seja o SQL Server, executar a procedure whoisactive para ver os processos envolvidos</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r>
              <a:rPr b="0" lang="pt-BR" sz="2800" spc="-1" strike="noStrike">
                <a:solidFill>
                  <a:srgbClr val="002060"/>
                </a:solidFill>
                <a:latin typeface="Calibri"/>
              </a:rPr>
              <a:t>Normalmente é alguma query do SQL consumindo CPU </a:t>
            </a:r>
            <a:endParaRPr b="0" lang="pt-BR" sz="2800" spc="-1" strike="noStrike">
              <a:solidFill>
                <a:srgbClr val="000000"/>
              </a:solidFill>
              <a:latin typeface="Arial"/>
            </a:endParaRPr>
          </a:p>
          <a:p>
            <a:pPr lvl="1" marL="914400" indent="-457200" defTabSz="914400">
              <a:lnSpc>
                <a:spcPct val="100000"/>
              </a:lnSpc>
              <a:buClr>
                <a:srgbClr val="002060"/>
              </a:buClr>
              <a:buFont typeface="Arial"/>
              <a:buChar char="•"/>
            </a:pPr>
            <a:r>
              <a:rPr b="0" lang="pt-BR" sz="2800" spc="-1" strike="noStrike">
                <a:solidFill>
                  <a:srgbClr val="002060"/>
                </a:solidFill>
                <a:latin typeface="Calibri"/>
              </a:rPr>
              <a:t>Matar essa query?</a:t>
            </a:r>
            <a:endParaRPr b="0" lang="pt-BR" sz="2800" spc="-1" strike="noStrike">
              <a:solidFill>
                <a:srgbClr val="000000"/>
              </a:solidFill>
              <a:latin typeface="Arial"/>
            </a:endParaRPr>
          </a:p>
        </p:txBody>
      </p:sp>
      <p:sp>
        <p:nvSpPr>
          <p:cNvPr id="76"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4) Consumo de CPU – O que fazer?</a:t>
            </a:r>
            <a:endParaRPr b="0" lang="pt-BR" sz="4000" spc="-1" strike="noStrike">
              <a:solidFill>
                <a:srgbClr val="000000"/>
              </a:solidFill>
              <a:latin typeface="Arial"/>
            </a:endParaRPr>
          </a:p>
        </p:txBody>
      </p:sp>
      <p:sp>
        <p:nvSpPr>
          <p:cNvPr id="77" name="PlaceHolder 1"/>
          <p:cNvSpPr>
            <a:spLocks noGrp="1"/>
          </p:cNvSpPr>
          <p:nvPr>
            <p:ph type="sldNum" idx="2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AC76C4F-CAD9-4379-B718-D53A092392A1}" type="slidenum">
              <a:rPr b="1" lang="pt-BR" sz="1400" spc="-1" strike="noStrike">
                <a:solidFill>
                  <a:schemeClr val="lt1"/>
                </a:solidFill>
                <a:latin typeface="Calibri"/>
              </a:rPr>
              <a:t>15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75">
                                            <p:txEl>
                                              <p:pRg st="1" end="1"/>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75">
                                            <p:txEl>
                                              <p:pRg st="4" end="4"/>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75">
                                            <p:txEl>
                                              <p:pRg st="6" end="6"/>
                                            </p:txEl>
                                          </p:spTgt>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7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8"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4) Consumo de CPU – CLEAR</a:t>
            </a:r>
            <a:endParaRPr b="0" lang="pt-BR" sz="4000" spc="-1" strike="noStrike">
              <a:solidFill>
                <a:srgbClr val="000000"/>
              </a:solidFill>
              <a:latin typeface="Arial"/>
            </a:endParaRPr>
          </a:p>
        </p:txBody>
      </p:sp>
      <p:pic>
        <p:nvPicPr>
          <p:cNvPr id="79" name="Imagem 2" descr=""/>
          <p:cNvPicPr/>
          <p:nvPr/>
        </p:nvPicPr>
        <p:blipFill>
          <a:blip r:embed="rId1"/>
          <a:stretch/>
        </p:blipFill>
        <p:spPr>
          <a:xfrm>
            <a:off x="1052640" y="1470960"/>
            <a:ext cx="10791720" cy="4628520"/>
          </a:xfrm>
          <a:prstGeom prst="rect">
            <a:avLst/>
          </a:prstGeom>
          <a:ln w="0">
            <a:noFill/>
          </a:ln>
        </p:spPr>
      </p:pic>
      <p:sp>
        <p:nvSpPr>
          <p:cNvPr id="80" name="PlaceHolder 1"/>
          <p:cNvSpPr>
            <a:spLocks noGrp="1"/>
          </p:cNvSpPr>
          <p:nvPr>
            <p:ph type="sldNum" idx="2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D92EA16-169A-4E65-9FD8-6B50888AA79B}" type="slidenum">
              <a:rPr b="1" lang="pt-BR" sz="1400" spc="-1" strike="noStrike">
                <a:solidFill>
                  <a:schemeClr val="lt1"/>
                </a:solidFill>
                <a:latin typeface="Calibri"/>
              </a:rPr>
              <a:t>17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ítulo 1"/>
          <p:cNvSpPr/>
          <p:nvPr/>
        </p:nvSpPr>
        <p:spPr>
          <a:xfrm>
            <a:off x="381960" y="190440"/>
            <a:ext cx="8432280" cy="1133280"/>
          </a:xfrm>
          <a:prstGeom prst="rect">
            <a:avLst/>
          </a:prstGeom>
          <a:noFill/>
          <a:ln w="0">
            <a:noFill/>
          </a:ln>
        </p:spPr>
        <p:style>
          <a:lnRef idx="0"/>
          <a:fillRef idx="0"/>
          <a:effectRef idx="0"/>
          <a:fontRef idx="minor"/>
        </p:style>
        <p:txBody>
          <a:bodyPr anchor="ctr">
            <a:normAutofit fontScale="87222" lnSpcReduction="10000"/>
          </a:bodyPr>
          <a:p>
            <a:pPr algn="ctr" defTabSz="914400">
              <a:lnSpc>
                <a:spcPct val="100000"/>
              </a:lnSpc>
              <a:spcAft>
                <a:spcPts val="799"/>
              </a:spcAft>
            </a:pPr>
            <a:r>
              <a:rPr b="1" lang="pt-BR" sz="4000" spc="-1" strike="noStrike">
                <a:solidFill>
                  <a:srgbClr val="002060"/>
                </a:solidFill>
                <a:latin typeface="Calibri"/>
                <a:ea typeface="Calibri"/>
              </a:rPr>
              <a:t>5</a:t>
            </a:r>
            <a:r>
              <a:rPr b="1" lang="pt-BR" sz="4300" spc="-1" strike="noStrike">
                <a:solidFill>
                  <a:srgbClr val="002060"/>
                </a:solidFill>
                <a:latin typeface="Calibri"/>
                <a:ea typeface="Calibri"/>
              </a:rPr>
              <a:t>) Tempdb Utilização Arquivo – ALERTA</a:t>
            </a:r>
            <a:endParaRPr b="0" lang="pt-BR" sz="4300" spc="-1" strike="noStrike">
              <a:solidFill>
                <a:srgbClr val="000000"/>
              </a:solidFill>
              <a:latin typeface="Arial"/>
            </a:endParaRPr>
          </a:p>
        </p:txBody>
      </p:sp>
      <p:pic>
        <p:nvPicPr>
          <p:cNvPr id="82" name="Imagem 5" descr=""/>
          <p:cNvPicPr/>
          <p:nvPr/>
        </p:nvPicPr>
        <p:blipFill>
          <a:blip r:embed="rId1"/>
          <a:stretch/>
        </p:blipFill>
        <p:spPr>
          <a:xfrm>
            <a:off x="893160" y="1324080"/>
            <a:ext cx="10948320" cy="5064120"/>
          </a:xfrm>
          <a:prstGeom prst="rect">
            <a:avLst/>
          </a:prstGeom>
          <a:ln w="0">
            <a:noFill/>
          </a:ln>
        </p:spPr>
      </p:pic>
      <p:sp>
        <p:nvSpPr>
          <p:cNvPr id="83" name="PlaceHolder 1"/>
          <p:cNvSpPr>
            <a:spLocks noGrp="1"/>
          </p:cNvSpPr>
          <p:nvPr>
            <p:ph type="sldNum" idx="2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82F9CB7-E3E7-4C2F-AEA0-15BFA7769193}" type="slidenum">
              <a:rPr b="1" lang="pt-BR" sz="1400" spc="-1" strike="noStrike">
                <a:solidFill>
                  <a:schemeClr val="lt1"/>
                </a:solidFill>
                <a:latin typeface="Calibri"/>
              </a:rPr>
              <a:t>18</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4" name="Título 1"/>
          <p:cNvSpPr/>
          <p:nvPr/>
        </p:nvSpPr>
        <p:spPr>
          <a:xfrm>
            <a:off x="381960" y="190440"/>
            <a:ext cx="8432280" cy="1133280"/>
          </a:xfrm>
          <a:prstGeom prst="rect">
            <a:avLst/>
          </a:prstGeom>
          <a:noFill/>
          <a:ln w="0">
            <a:noFill/>
          </a:ln>
        </p:spPr>
        <p:style>
          <a:lnRef idx="0"/>
          <a:fillRef idx="0"/>
          <a:effectRef idx="0"/>
          <a:fontRef idx="minor"/>
        </p:style>
        <p:txBody>
          <a:bodyPr anchor="ctr">
            <a:normAutofit fontScale="87222" lnSpcReduction="10000"/>
          </a:bodyPr>
          <a:p>
            <a:pPr algn="ctr" defTabSz="914400">
              <a:lnSpc>
                <a:spcPct val="100000"/>
              </a:lnSpc>
              <a:spcAft>
                <a:spcPts val="799"/>
              </a:spcAft>
            </a:pPr>
            <a:r>
              <a:rPr b="1" lang="pt-BR" sz="4000" spc="-1" strike="noStrike">
                <a:solidFill>
                  <a:srgbClr val="002060"/>
                </a:solidFill>
                <a:latin typeface="Calibri"/>
                <a:ea typeface="Calibri"/>
              </a:rPr>
              <a:t>5</a:t>
            </a:r>
            <a:r>
              <a:rPr b="1" lang="pt-BR" sz="4300" spc="-1" strike="noStrike">
                <a:solidFill>
                  <a:srgbClr val="002060"/>
                </a:solidFill>
                <a:latin typeface="Calibri"/>
                <a:ea typeface="Calibri"/>
              </a:rPr>
              <a:t>) Tempdb Utilização Arquivo – O que fazer?</a:t>
            </a:r>
            <a:endParaRPr b="0" lang="pt-BR" sz="4300" spc="-1" strike="noStrike">
              <a:solidFill>
                <a:srgbClr val="000000"/>
              </a:solidFill>
              <a:latin typeface="Arial"/>
            </a:endParaRPr>
          </a:p>
        </p:txBody>
      </p:sp>
      <p:sp>
        <p:nvSpPr>
          <p:cNvPr id="85" name="CaixaDeTexto 6"/>
          <p:cNvSpPr/>
          <p:nvPr/>
        </p:nvSpPr>
        <p:spPr>
          <a:xfrm>
            <a:off x="834840" y="1440000"/>
            <a:ext cx="11266560" cy="4786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Olhar os processos no servidor para ver qual está consumindo mais espaço no Tempdb.</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Tentar identificar os usuários para verificar se é possível ou não matar o processo.</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Posteriormente, analisar o processo que causou o crescimento na utilização do Tempdb para tentar realizar algumas melhorias.</a:t>
            </a:r>
            <a:endParaRPr b="0" lang="pt-BR" sz="2800" spc="-1" strike="noStrike">
              <a:solidFill>
                <a:srgbClr val="000000"/>
              </a:solidFill>
              <a:latin typeface="Arial"/>
            </a:endParaRPr>
          </a:p>
        </p:txBody>
      </p:sp>
      <p:sp>
        <p:nvSpPr>
          <p:cNvPr id="86" name="PlaceHolder 1"/>
          <p:cNvSpPr>
            <a:spLocks noGrp="1"/>
          </p:cNvSpPr>
          <p:nvPr>
            <p:ph type="sldNum" idx="2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A4BCB16-9370-48F7-BBB8-611F8724E274}" type="slidenum">
              <a:rPr b="1" lang="pt-BR" sz="1400" spc="-1" strike="noStrike">
                <a:solidFill>
                  <a:schemeClr val="lt1"/>
                </a:solidFill>
                <a:latin typeface="Calibri"/>
              </a:rPr>
              <a:t>19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childTnLst>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85">
                                            <p:txEl>
                                              <p:pRg st="1" end="1"/>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85">
                                            <p:txEl>
                                              <p:pRg st="4" end="4"/>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8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 name="Título 1"/>
          <p:cNvSpPr/>
          <p:nvPr/>
        </p:nvSpPr>
        <p:spPr>
          <a:xfrm>
            <a:off x="0" y="2817000"/>
            <a:ext cx="12191760" cy="79272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en-US" sz="4800" spc="-1" strike="noStrike">
                <a:solidFill>
                  <a:schemeClr val="lt1"/>
                </a:solidFill>
                <a:latin typeface="Calibri Light"/>
              </a:rPr>
              <a:t>Criação de Alertas</a:t>
            </a:r>
            <a:endParaRPr b="0" lang="pt-BR" sz="4800" spc="-1" strike="noStrike">
              <a:solidFill>
                <a:srgbClr val="000000"/>
              </a:solidFill>
              <a:latin typeface="Arial"/>
            </a:endParaRPr>
          </a:p>
        </p:txBody>
      </p:sp>
      <p:sp>
        <p:nvSpPr>
          <p:cNvPr id="32" name="Título 1"/>
          <p:cNvSpPr/>
          <p:nvPr/>
        </p:nvSpPr>
        <p:spPr>
          <a:xfrm>
            <a:off x="0" y="1603440"/>
            <a:ext cx="12191760" cy="93600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i="1" lang="pt-BR" sz="5100" spc="-1" strike="noStrike">
                <a:solidFill>
                  <a:srgbClr val="292a76"/>
                </a:solidFill>
                <a:latin typeface="Calibri Light"/>
              </a:rPr>
              <a:t>Modulo 07</a:t>
            </a:r>
            <a:endParaRPr b="0" lang="pt-BR" sz="5100" spc="-1" strike="noStrike">
              <a:solidFill>
                <a:srgbClr val="000000"/>
              </a:solidFill>
              <a:latin typeface="Arial"/>
            </a:endParaRPr>
          </a:p>
        </p:txBody>
      </p:sp>
      <p:sp>
        <p:nvSpPr>
          <p:cNvPr id="33" name="PlaceHolder 1"/>
          <p:cNvSpPr>
            <a:spLocks noGrp="1"/>
          </p:cNvSpPr>
          <p:nvPr>
            <p:ph type="sldNum" idx="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D00B95B-E8FD-43B0-997A-6CC813B28BBE}" type="slidenum">
              <a:rPr b="1" lang="pt-BR" sz="1400" spc="-1" strike="noStrike">
                <a:solidFill>
                  <a:schemeClr val="lt1"/>
                </a:solidFill>
                <a:latin typeface="Calibri"/>
              </a:rPr>
              <a:t>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7" name="Título 1"/>
          <p:cNvSpPr/>
          <p:nvPr/>
        </p:nvSpPr>
        <p:spPr>
          <a:xfrm>
            <a:off x="381960" y="190440"/>
            <a:ext cx="8432280" cy="1133280"/>
          </a:xfrm>
          <a:prstGeom prst="rect">
            <a:avLst/>
          </a:prstGeom>
          <a:noFill/>
          <a:ln w="0">
            <a:noFill/>
          </a:ln>
        </p:spPr>
        <p:style>
          <a:lnRef idx="0"/>
          <a:fillRef idx="0"/>
          <a:effectRef idx="0"/>
          <a:fontRef idx="minor"/>
        </p:style>
        <p:txBody>
          <a:bodyPr anchor="ctr">
            <a:normAutofit fontScale="87222" lnSpcReduction="10000"/>
          </a:bodyPr>
          <a:p>
            <a:pPr algn="ctr" defTabSz="914400">
              <a:lnSpc>
                <a:spcPct val="100000"/>
              </a:lnSpc>
              <a:spcAft>
                <a:spcPts val="799"/>
              </a:spcAft>
            </a:pPr>
            <a:r>
              <a:rPr b="1" lang="pt-BR" sz="4000" spc="-1" strike="noStrike">
                <a:solidFill>
                  <a:srgbClr val="002060"/>
                </a:solidFill>
                <a:latin typeface="Calibri"/>
                <a:ea typeface="Calibri"/>
              </a:rPr>
              <a:t>5</a:t>
            </a:r>
            <a:r>
              <a:rPr b="1" lang="pt-BR" sz="4300" spc="-1" strike="noStrike">
                <a:solidFill>
                  <a:srgbClr val="002060"/>
                </a:solidFill>
                <a:latin typeface="Calibri"/>
                <a:ea typeface="Calibri"/>
              </a:rPr>
              <a:t>) Tempdb Utilização Arquivo – CLEAR</a:t>
            </a:r>
            <a:endParaRPr b="0" lang="pt-BR" sz="4300" spc="-1" strike="noStrike">
              <a:solidFill>
                <a:srgbClr val="000000"/>
              </a:solidFill>
              <a:latin typeface="Arial"/>
            </a:endParaRPr>
          </a:p>
        </p:txBody>
      </p:sp>
      <p:pic>
        <p:nvPicPr>
          <p:cNvPr id="88" name="Imagem 2" descr=""/>
          <p:cNvPicPr/>
          <p:nvPr/>
        </p:nvPicPr>
        <p:blipFill>
          <a:blip r:embed="rId1"/>
          <a:stretch/>
        </p:blipFill>
        <p:spPr>
          <a:xfrm>
            <a:off x="1116360" y="1324080"/>
            <a:ext cx="10791360" cy="5022720"/>
          </a:xfrm>
          <a:prstGeom prst="rect">
            <a:avLst/>
          </a:prstGeom>
          <a:ln w="0">
            <a:noFill/>
          </a:ln>
        </p:spPr>
      </p:pic>
      <p:sp>
        <p:nvSpPr>
          <p:cNvPr id="89" name="PlaceHolder 1"/>
          <p:cNvSpPr>
            <a:spLocks noGrp="1"/>
          </p:cNvSpPr>
          <p:nvPr>
            <p:ph type="sldNum" idx="2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628FF30-A6D5-4313-934F-127ACF21C538}" type="slidenum">
              <a:rPr b="1" lang="pt-BR" sz="1400" spc="-1" strike="noStrike">
                <a:solidFill>
                  <a:schemeClr val="lt1"/>
                </a:solidFill>
                <a:latin typeface="Calibri"/>
              </a:rPr>
              <a:t>20</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8888" lnSpcReduction="20000"/>
          </a:bodyPr>
          <a:p>
            <a:pPr algn="ctr" defTabSz="914400">
              <a:lnSpc>
                <a:spcPct val="100000"/>
              </a:lnSpc>
              <a:spcAft>
                <a:spcPts val="799"/>
              </a:spcAft>
            </a:pPr>
            <a:r>
              <a:rPr b="1" lang="pt-BR" sz="4000" spc="-1" strike="noStrike">
                <a:solidFill>
                  <a:srgbClr val="002060"/>
                </a:solidFill>
                <a:latin typeface="Calibri"/>
                <a:ea typeface="Calibri"/>
              </a:rPr>
              <a:t>6) Conexão SQL Server – ALERTA</a:t>
            </a:r>
            <a:endParaRPr b="0" lang="pt-BR" sz="4000" spc="-1" strike="noStrike">
              <a:solidFill>
                <a:srgbClr val="000000"/>
              </a:solidFill>
              <a:latin typeface="Arial"/>
            </a:endParaRPr>
          </a:p>
        </p:txBody>
      </p:sp>
      <p:pic>
        <p:nvPicPr>
          <p:cNvPr id="91" name="Imagem 2" descr=""/>
          <p:cNvPicPr/>
          <p:nvPr/>
        </p:nvPicPr>
        <p:blipFill>
          <a:blip r:embed="rId1"/>
          <a:stretch/>
        </p:blipFill>
        <p:spPr>
          <a:xfrm>
            <a:off x="1919880" y="1597680"/>
            <a:ext cx="8452080" cy="4643280"/>
          </a:xfrm>
          <a:prstGeom prst="rect">
            <a:avLst/>
          </a:prstGeom>
          <a:ln w="0">
            <a:noFill/>
          </a:ln>
        </p:spPr>
      </p:pic>
      <p:sp>
        <p:nvSpPr>
          <p:cNvPr id="92" name="PlaceHolder 1"/>
          <p:cNvSpPr>
            <a:spLocks noGrp="1"/>
          </p:cNvSpPr>
          <p:nvPr>
            <p:ph type="sldNum" idx="2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E90D116-71E3-4B5A-881F-A6394F74D72D}" type="slidenum">
              <a:rPr b="1" lang="pt-BR" sz="1400" spc="-1" strike="noStrike">
                <a:solidFill>
                  <a:schemeClr val="lt1"/>
                </a:solidFill>
                <a:latin typeface="Calibri"/>
              </a:rPr>
              <a:t>21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87222" lnSpcReduction="10000"/>
          </a:bodyPr>
          <a:p>
            <a:pPr algn="ctr" defTabSz="914400">
              <a:lnSpc>
                <a:spcPct val="100000"/>
              </a:lnSpc>
              <a:spcAft>
                <a:spcPts val="799"/>
              </a:spcAft>
            </a:pPr>
            <a:r>
              <a:rPr b="1" lang="pt-BR" sz="4000" spc="-1" strike="noStrike">
                <a:solidFill>
                  <a:srgbClr val="002060"/>
                </a:solidFill>
                <a:latin typeface="Calibri"/>
                <a:ea typeface="Calibri"/>
              </a:rPr>
              <a:t>6) Conexão SQL Server – O que fazer?</a:t>
            </a:r>
            <a:endParaRPr b="0" lang="pt-BR" sz="4000" spc="-1" strike="noStrike">
              <a:solidFill>
                <a:srgbClr val="000000"/>
              </a:solidFill>
              <a:latin typeface="Arial"/>
            </a:endParaRPr>
          </a:p>
        </p:txBody>
      </p:sp>
      <p:sp>
        <p:nvSpPr>
          <p:cNvPr id="94" name="CaixaDeTexto 3"/>
          <p:cNvSpPr/>
          <p:nvPr/>
        </p:nvSpPr>
        <p:spPr>
          <a:xfrm>
            <a:off x="834840" y="1440000"/>
            <a:ext cx="11266560" cy="3932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Tentar identificar a origem das conexões.</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Verificar se essa quantidade de conexões é normal ou se é alguma atividade atípica.</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Observar se a quantidade continuar crescendo rapidamente para não atingir o limite máximo do SQL Server (32767 conexões).</a:t>
            </a:r>
            <a:endParaRPr b="0" lang="pt-BR" sz="2800" spc="-1" strike="noStrike">
              <a:solidFill>
                <a:srgbClr val="000000"/>
              </a:solidFill>
              <a:latin typeface="Arial"/>
            </a:endParaRPr>
          </a:p>
        </p:txBody>
      </p:sp>
      <p:sp>
        <p:nvSpPr>
          <p:cNvPr id="95" name="PlaceHolder 1"/>
          <p:cNvSpPr>
            <a:spLocks noGrp="1"/>
          </p:cNvSpPr>
          <p:nvPr>
            <p:ph type="sldNum" idx="2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C078B3F-369E-49DF-BAD0-FF7D4FB01C47}" type="slidenum">
              <a:rPr b="1" lang="pt-BR" sz="1400" spc="-1" strike="noStrike">
                <a:solidFill>
                  <a:schemeClr val="lt1"/>
                </a:solidFill>
                <a:latin typeface="Calibri"/>
              </a:rPr>
              <a:t>22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37" dur="indefinite" restart="never" nodeType="tmRoot">
          <p:childTnLst>
            <p:seq>
              <p:cTn id="138" dur="indefinite" nodeType="mainSeq">
                <p:childTnLst>
                  <p:par>
                    <p:cTn id="139" fill="hold">
                      <p:stCondLst>
                        <p:cond delay="0"/>
                      </p:stCondLst>
                      <p:childTnLst>
                        <p:par>
                          <p:cTn id="140" fill="hold">
                            <p:stCondLst>
                              <p:cond delay="0"/>
                            </p:stCondLst>
                            <p:childTnLst>
                              <p:par>
                                <p:cTn id="141" nodeType="withEffect" fill="hold" presetClass="entr" presetID="1">
                                  <p:stCondLst>
                                    <p:cond delay="0"/>
                                  </p:stCondLst>
                                  <p:childTnLst>
                                    <p:set>
                                      <p:cBhvr>
                                        <p:cTn id="142" dur="1" fill="hold">
                                          <p:stCondLst>
                                            <p:cond delay="0"/>
                                          </p:stCondLst>
                                        </p:cTn>
                                        <p:tgtEl>
                                          <p:spTgt spid="94">
                                            <p:txEl>
                                              <p:pRg st="1" end="1"/>
                                            </p:txEl>
                                          </p:spTgt>
                                        </p:tgtEl>
                                        <p:attrNameLst>
                                          <p:attrName>style.visibility</p:attrName>
                                        </p:attrNameLst>
                                      </p:cBhvr>
                                      <p:to>
                                        <p:strVal val="visible"/>
                                      </p:to>
                                    </p:set>
                                  </p:childTnLst>
                                </p:cTn>
                              </p:par>
                              <p:par>
                                <p:cTn id="143" nodeType="withEffect" fill="hold" presetClass="entr" presetID="1">
                                  <p:stCondLst>
                                    <p:cond delay="0"/>
                                  </p:stCondLst>
                                  <p:childTnLst>
                                    <p:set>
                                      <p:cBhvr>
                                        <p:cTn id="144" dur="1" fill="hold">
                                          <p:stCondLst>
                                            <p:cond delay="0"/>
                                          </p:stCondLst>
                                        </p:cTn>
                                        <p:tgtEl>
                                          <p:spTgt spid="94">
                                            <p:txEl>
                                              <p:pRg st="3" end="3"/>
                                            </p:txEl>
                                          </p:spTgt>
                                        </p:tgtEl>
                                        <p:attrNameLst>
                                          <p:attrName>style.visibility</p:attrName>
                                        </p:attrNameLst>
                                      </p:cBhvr>
                                      <p:to>
                                        <p:strVal val="visible"/>
                                      </p:to>
                                    </p:set>
                                  </p:childTnLst>
                                </p:cTn>
                              </p:par>
                              <p:par>
                                <p:cTn id="145" nodeType="withEffect" fill="hold" presetClass="entr" presetID="1">
                                  <p:stCondLst>
                                    <p:cond delay="0"/>
                                  </p:stCondLst>
                                  <p:childTnLst>
                                    <p:set>
                                      <p:cBhvr>
                                        <p:cTn id="146"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6) Conexão SQL Server – CLEAR</a:t>
            </a:r>
            <a:endParaRPr b="0" lang="pt-BR" sz="4000" spc="-1" strike="noStrike">
              <a:solidFill>
                <a:srgbClr val="000000"/>
              </a:solidFill>
              <a:latin typeface="Arial"/>
            </a:endParaRPr>
          </a:p>
        </p:txBody>
      </p:sp>
      <p:pic>
        <p:nvPicPr>
          <p:cNvPr id="97" name="Imagem 2" descr=""/>
          <p:cNvPicPr/>
          <p:nvPr/>
        </p:nvPicPr>
        <p:blipFill>
          <a:blip r:embed="rId1"/>
          <a:stretch/>
        </p:blipFill>
        <p:spPr>
          <a:xfrm>
            <a:off x="1874880" y="1495800"/>
            <a:ext cx="8669160" cy="4723560"/>
          </a:xfrm>
          <a:prstGeom prst="rect">
            <a:avLst/>
          </a:prstGeom>
          <a:ln w="0">
            <a:noFill/>
          </a:ln>
        </p:spPr>
      </p:pic>
      <p:sp>
        <p:nvSpPr>
          <p:cNvPr id="98" name="PlaceHolder 1"/>
          <p:cNvSpPr>
            <a:spLocks noGrp="1"/>
          </p:cNvSpPr>
          <p:nvPr>
            <p:ph type="sldNum" idx="2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3967500-73DF-4551-BA5D-19AD2640E66C}" type="slidenum">
              <a:rPr b="1" lang="pt-BR" sz="1400" spc="-1" strike="noStrike">
                <a:solidFill>
                  <a:schemeClr val="lt1"/>
                </a:solidFill>
                <a:latin typeface="Calibri"/>
              </a:rPr>
              <a:t>23</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7) Status Database – ALERTA </a:t>
            </a:r>
            <a:endParaRPr b="0" lang="pt-BR" sz="4000" spc="-1" strike="noStrike">
              <a:solidFill>
                <a:srgbClr val="000000"/>
              </a:solidFill>
              <a:latin typeface="Arial"/>
            </a:endParaRPr>
          </a:p>
        </p:txBody>
      </p:sp>
      <p:sp>
        <p:nvSpPr>
          <p:cNvPr id="100" name="CaixaDeTexto 5"/>
          <p:cNvSpPr/>
          <p:nvPr/>
        </p:nvSpPr>
        <p:spPr>
          <a:xfrm>
            <a:off x="1981440" y="4431600"/>
            <a:ext cx="4371840" cy="1370520"/>
          </a:xfrm>
          <a:prstGeom prst="rect">
            <a:avLst/>
          </a:prstGeom>
          <a:noFill/>
          <a:ln w="0">
            <a:noFill/>
          </a:ln>
        </p:spPr>
        <p:style>
          <a:lnRef idx="0"/>
          <a:fillRef idx="0"/>
          <a:effectRef idx="0"/>
          <a:fontRef idx="minor"/>
        </p:style>
        <p:txBody>
          <a:bodyPr numCol="1" spcCol="0" lIns="90000" rIns="90000" tIns="45000" bIns="45000" anchor="t">
            <a:spAutoFit/>
          </a:bodyPr>
          <a:p>
            <a:pPr marL="285840" indent="-285840" defTabSz="914400">
              <a:lnSpc>
                <a:spcPct val="100000"/>
              </a:lnSpc>
              <a:buClr>
                <a:srgbClr val="002060"/>
              </a:buClr>
              <a:buFont typeface="Arial"/>
              <a:buChar char="•"/>
            </a:pPr>
            <a:r>
              <a:rPr b="1" lang="pt-BR" sz="2800" spc="-1" strike="noStrike">
                <a:solidFill>
                  <a:srgbClr val="002060"/>
                </a:solidFill>
                <a:latin typeface="Calibri"/>
              </a:rPr>
              <a:t>ONLINE</a:t>
            </a:r>
            <a:endParaRPr b="0" lang="pt-BR" sz="2800" spc="-1" strike="noStrike">
              <a:solidFill>
                <a:srgbClr val="000000"/>
              </a:solidFill>
              <a:latin typeface="Arial"/>
            </a:endParaRPr>
          </a:p>
          <a:p>
            <a:pPr marL="285840" indent="-285840" defTabSz="914400">
              <a:lnSpc>
                <a:spcPct val="100000"/>
              </a:lnSpc>
              <a:buClr>
                <a:srgbClr val="002060"/>
              </a:buClr>
              <a:buFont typeface="Arial"/>
              <a:buChar char="•"/>
            </a:pPr>
            <a:r>
              <a:rPr b="1" lang="pt-BR" sz="2800" spc="-1" strike="noStrike">
                <a:solidFill>
                  <a:srgbClr val="002060"/>
                </a:solidFill>
                <a:latin typeface="Calibri"/>
              </a:rPr>
              <a:t>OFFLINE</a:t>
            </a:r>
            <a:endParaRPr b="0" lang="pt-BR" sz="2800" spc="-1" strike="noStrike">
              <a:solidFill>
                <a:srgbClr val="000000"/>
              </a:solidFill>
              <a:latin typeface="Arial"/>
            </a:endParaRPr>
          </a:p>
          <a:p>
            <a:pPr marL="285840" indent="-285840" defTabSz="914400">
              <a:lnSpc>
                <a:spcPct val="100000"/>
              </a:lnSpc>
              <a:buClr>
                <a:srgbClr val="002060"/>
              </a:buClr>
              <a:buFont typeface="Arial"/>
              <a:buChar char="•"/>
            </a:pPr>
            <a:r>
              <a:rPr b="1" lang="pt-BR" sz="2800" spc="-1" strike="noStrike">
                <a:solidFill>
                  <a:srgbClr val="002060"/>
                </a:solidFill>
                <a:latin typeface="Calibri"/>
              </a:rPr>
              <a:t>RESTORING</a:t>
            </a:r>
            <a:endParaRPr b="0" lang="pt-BR" sz="2800" spc="-1" strike="noStrike">
              <a:solidFill>
                <a:srgbClr val="000000"/>
              </a:solidFill>
              <a:latin typeface="Arial"/>
            </a:endParaRPr>
          </a:p>
        </p:txBody>
      </p:sp>
      <p:sp>
        <p:nvSpPr>
          <p:cNvPr id="101" name="CaixaDeTexto 6"/>
          <p:cNvSpPr/>
          <p:nvPr/>
        </p:nvSpPr>
        <p:spPr>
          <a:xfrm>
            <a:off x="6768720" y="4311720"/>
            <a:ext cx="4371840" cy="1797480"/>
          </a:xfrm>
          <a:prstGeom prst="rect">
            <a:avLst/>
          </a:prstGeom>
          <a:noFill/>
          <a:ln w="0">
            <a:noFill/>
          </a:ln>
        </p:spPr>
        <p:style>
          <a:lnRef idx="0"/>
          <a:fillRef idx="0"/>
          <a:effectRef idx="0"/>
          <a:fontRef idx="minor"/>
        </p:style>
        <p:txBody>
          <a:bodyPr numCol="1" spcCol="0" lIns="90000" rIns="90000" tIns="45000" bIns="45000" anchor="t">
            <a:spAutoFit/>
          </a:bodyPr>
          <a:p>
            <a:pPr marL="285840" indent="-285840" defTabSz="914400">
              <a:lnSpc>
                <a:spcPct val="100000"/>
              </a:lnSpc>
              <a:buClr>
                <a:srgbClr val="002060"/>
              </a:buClr>
              <a:buFont typeface="Arial"/>
              <a:buChar char="•"/>
            </a:pPr>
            <a:r>
              <a:rPr b="1" lang="pt-BR" sz="2800" spc="-1" strike="noStrike">
                <a:solidFill>
                  <a:srgbClr val="002060"/>
                </a:solidFill>
                <a:latin typeface="Calibri"/>
              </a:rPr>
              <a:t>RECOVERING</a:t>
            </a:r>
            <a:endParaRPr b="0" lang="pt-BR" sz="2800" spc="-1" strike="noStrike">
              <a:solidFill>
                <a:srgbClr val="000000"/>
              </a:solidFill>
              <a:latin typeface="Arial"/>
            </a:endParaRPr>
          </a:p>
          <a:p>
            <a:pPr marL="285840" indent="-285840" defTabSz="914400">
              <a:lnSpc>
                <a:spcPct val="100000"/>
              </a:lnSpc>
              <a:buClr>
                <a:srgbClr val="002060"/>
              </a:buClr>
              <a:buFont typeface="Arial"/>
              <a:buChar char="•"/>
            </a:pPr>
            <a:r>
              <a:rPr b="1" lang="pt-BR" sz="2800" spc="-1" strike="noStrike">
                <a:solidFill>
                  <a:srgbClr val="002060"/>
                </a:solidFill>
                <a:latin typeface="Calibri"/>
              </a:rPr>
              <a:t>RECOVERY PENDING</a:t>
            </a:r>
            <a:endParaRPr b="0" lang="pt-BR" sz="2800" spc="-1" strike="noStrike">
              <a:solidFill>
                <a:srgbClr val="000000"/>
              </a:solidFill>
              <a:latin typeface="Arial"/>
            </a:endParaRPr>
          </a:p>
          <a:p>
            <a:pPr marL="285840" indent="-285840" defTabSz="914400">
              <a:lnSpc>
                <a:spcPct val="100000"/>
              </a:lnSpc>
              <a:buClr>
                <a:srgbClr val="002060"/>
              </a:buClr>
              <a:buFont typeface="Arial"/>
              <a:buChar char="•"/>
            </a:pPr>
            <a:r>
              <a:rPr b="1" lang="pt-BR" sz="2800" spc="-1" strike="noStrike">
                <a:solidFill>
                  <a:srgbClr val="002060"/>
                </a:solidFill>
                <a:latin typeface="Calibri"/>
              </a:rPr>
              <a:t>SUSPECT</a:t>
            </a:r>
            <a:endParaRPr b="0" lang="pt-BR" sz="2800" spc="-1" strike="noStrike">
              <a:solidFill>
                <a:srgbClr val="000000"/>
              </a:solidFill>
              <a:latin typeface="Arial"/>
            </a:endParaRPr>
          </a:p>
          <a:p>
            <a:pPr marL="285840" indent="-285840" defTabSz="914400">
              <a:lnSpc>
                <a:spcPct val="100000"/>
              </a:lnSpc>
              <a:buClr>
                <a:srgbClr val="002060"/>
              </a:buClr>
              <a:buFont typeface="Arial"/>
              <a:buChar char="•"/>
            </a:pPr>
            <a:r>
              <a:rPr b="1" lang="pt-BR" sz="2800" spc="-1" strike="noStrike">
                <a:solidFill>
                  <a:srgbClr val="002060"/>
                </a:solidFill>
                <a:latin typeface="Calibri"/>
              </a:rPr>
              <a:t>EMERGENCY</a:t>
            </a:r>
            <a:endParaRPr b="0" lang="pt-BR" sz="2800" spc="-1" strike="noStrike">
              <a:solidFill>
                <a:srgbClr val="000000"/>
              </a:solidFill>
              <a:latin typeface="Arial"/>
            </a:endParaRPr>
          </a:p>
        </p:txBody>
      </p:sp>
      <p:pic>
        <p:nvPicPr>
          <p:cNvPr id="102" name="Imagem 3" descr=""/>
          <p:cNvPicPr/>
          <p:nvPr/>
        </p:nvPicPr>
        <p:blipFill>
          <a:blip r:embed="rId1"/>
          <a:stretch/>
        </p:blipFill>
        <p:spPr>
          <a:xfrm>
            <a:off x="3143160" y="1478160"/>
            <a:ext cx="5905080" cy="2504880"/>
          </a:xfrm>
          <a:prstGeom prst="rect">
            <a:avLst/>
          </a:prstGeom>
          <a:ln w="0">
            <a:noFill/>
          </a:ln>
        </p:spPr>
      </p:pic>
      <p:sp>
        <p:nvSpPr>
          <p:cNvPr id="103" name="PlaceHolder 1"/>
          <p:cNvSpPr>
            <a:spLocks noGrp="1"/>
          </p:cNvSpPr>
          <p:nvPr>
            <p:ph type="sldNum" idx="3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004C85C-05FA-4C78-9A66-D4D8A5221BF3}" type="slidenum">
              <a:rPr b="1" lang="pt-BR" sz="1400" spc="-1" strike="noStrike">
                <a:solidFill>
                  <a:schemeClr val="lt1"/>
                </a:solidFill>
                <a:latin typeface="Calibri"/>
              </a:rPr>
              <a:t>24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101"/>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aixaDeTexto 7"/>
          <p:cNvSpPr/>
          <p:nvPr/>
        </p:nvSpPr>
        <p:spPr>
          <a:xfrm>
            <a:off x="934920" y="1151640"/>
            <a:ext cx="11266560" cy="466164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endParaRPr b="0" lang="pt-BR" sz="2400" spc="-1" strike="noStrike">
              <a:solidFill>
                <a:srgbClr val="000000"/>
              </a:solidFill>
              <a:latin typeface="Arial"/>
            </a:endParaRPr>
          </a:p>
          <a:p>
            <a:pPr marL="285840" indent="-285840" defTabSz="914400">
              <a:lnSpc>
                <a:spcPct val="150000"/>
              </a:lnSpc>
              <a:buClr>
                <a:srgbClr val="002060"/>
              </a:buClr>
              <a:buFont typeface="Arial"/>
              <a:buChar char="•"/>
            </a:pPr>
            <a:r>
              <a:rPr b="1" lang="pt-BR" sz="2400" spc="-1" strike="noStrike">
                <a:solidFill>
                  <a:srgbClr val="002060"/>
                </a:solidFill>
                <a:latin typeface="Calibri"/>
              </a:rPr>
              <a:t>OFFLINE –</a:t>
            </a:r>
            <a:r>
              <a:rPr b="0" lang="pt-BR" sz="2400" spc="-1" strike="noStrike">
                <a:solidFill>
                  <a:srgbClr val="002060"/>
                </a:solidFill>
                <a:latin typeface="Calibri"/>
              </a:rPr>
              <a:t> Tentar deixar ONLINE novamente</a:t>
            </a:r>
            <a:endParaRPr b="0" lang="pt-BR" sz="2400" spc="-1" strike="noStrike">
              <a:solidFill>
                <a:srgbClr val="000000"/>
              </a:solidFill>
              <a:latin typeface="Arial"/>
            </a:endParaRPr>
          </a:p>
          <a:p>
            <a:pPr marL="285840" indent="-285840" defTabSz="914400">
              <a:lnSpc>
                <a:spcPct val="150000"/>
              </a:lnSpc>
              <a:buClr>
                <a:srgbClr val="002060"/>
              </a:buClr>
              <a:buFont typeface="Arial"/>
              <a:buChar char="•"/>
            </a:pPr>
            <a:r>
              <a:rPr b="1" lang="pt-BR" sz="2400" spc="-1" strike="noStrike">
                <a:solidFill>
                  <a:srgbClr val="002060"/>
                </a:solidFill>
                <a:latin typeface="Calibri"/>
              </a:rPr>
              <a:t>RECOVERING –</a:t>
            </a:r>
            <a:r>
              <a:rPr b="0" lang="pt-BR" sz="2400" spc="-1" strike="noStrike">
                <a:solidFill>
                  <a:srgbClr val="002060"/>
                </a:solidFill>
                <a:latin typeface="Calibri"/>
              </a:rPr>
              <a:t> Aguardar a base se recuperar</a:t>
            </a:r>
            <a:endParaRPr b="0" lang="pt-BR" sz="2400" spc="-1" strike="noStrike">
              <a:solidFill>
                <a:srgbClr val="000000"/>
              </a:solidFill>
              <a:latin typeface="Arial"/>
            </a:endParaRPr>
          </a:p>
          <a:p>
            <a:pPr marL="285840" indent="-285840" defTabSz="914400">
              <a:lnSpc>
                <a:spcPct val="150000"/>
              </a:lnSpc>
              <a:buClr>
                <a:srgbClr val="002060"/>
              </a:buClr>
              <a:buFont typeface="Arial"/>
              <a:buChar char="•"/>
            </a:pPr>
            <a:r>
              <a:rPr b="1" lang="pt-BR" sz="2400" spc="-1" strike="noStrike">
                <a:solidFill>
                  <a:srgbClr val="002060"/>
                </a:solidFill>
                <a:latin typeface="Calibri"/>
              </a:rPr>
              <a:t>RECOVERY PENDING – </a:t>
            </a:r>
            <a:r>
              <a:rPr b="0" lang="pt-BR" sz="2400" spc="-1" strike="noStrike">
                <a:solidFill>
                  <a:srgbClr val="002060"/>
                </a:solidFill>
                <a:latin typeface="Calibri"/>
              </a:rPr>
              <a:t>Analisar o Event Viewer e Error Log</a:t>
            </a:r>
            <a:endParaRPr b="0" lang="pt-BR" sz="2400" spc="-1" strike="noStrike">
              <a:solidFill>
                <a:srgbClr val="000000"/>
              </a:solidFill>
              <a:latin typeface="Arial"/>
            </a:endParaRPr>
          </a:p>
          <a:p>
            <a:pPr marL="285840" indent="-285840" defTabSz="914400">
              <a:lnSpc>
                <a:spcPct val="150000"/>
              </a:lnSpc>
              <a:buClr>
                <a:srgbClr val="002060"/>
              </a:buClr>
              <a:buFont typeface="Arial"/>
              <a:buChar char="•"/>
            </a:pPr>
            <a:r>
              <a:rPr b="1" lang="pt-BR" sz="2400" spc="-1" strike="noStrike">
                <a:solidFill>
                  <a:srgbClr val="002060"/>
                </a:solidFill>
                <a:latin typeface="Calibri"/>
              </a:rPr>
              <a:t>SUSPECT -</a:t>
            </a:r>
            <a:r>
              <a:rPr b="0" lang="pt-BR" sz="2400" spc="-1" strike="noStrike">
                <a:solidFill>
                  <a:srgbClr val="002060"/>
                </a:solidFill>
                <a:latin typeface="Calibri"/>
              </a:rPr>
              <a:t> Analisar o Event Viewer e Error Log</a:t>
            </a:r>
            <a:endParaRPr b="0" lang="pt-BR" sz="2400" spc="-1" strike="noStrike">
              <a:solidFill>
                <a:srgbClr val="000000"/>
              </a:solidFill>
              <a:latin typeface="Arial"/>
            </a:endParaRPr>
          </a:p>
          <a:p>
            <a:pPr marL="285840" indent="-285840" defTabSz="914400">
              <a:lnSpc>
                <a:spcPct val="150000"/>
              </a:lnSpc>
              <a:buClr>
                <a:srgbClr val="002060"/>
              </a:buClr>
              <a:buFont typeface="Arial"/>
              <a:buChar char="•"/>
            </a:pPr>
            <a:r>
              <a:rPr b="1" lang="pt-BR" sz="2400" spc="-1" strike="noStrike">
                <a:solidFill>
                  <a:srgbClr val="002060"/>
                </a:solidFill>
                <a:latin typeface="Calibri"/>
              </a:rPr>
              <a:t>EMERGENCY -</a:t>
            </a:r>
            <a:r>
              <a:rPr b="0" lang="pt-BR" sz="2400" spc="-1" strike="noStrike">
                <a:solidFill>
                  <a:srgbClr val="002060"/>
                </a:solidFill>
                <a:latin typeface="Calibri"/>
              </a:rPr>
              <a:t> Analisar o Event Viewer e Error Log</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1" lang="pt-BR" sz="2400" spc="-1" strike="noStrike">
                <a:solidFill>
                  <a:srgbClr val="0000ff"/>
                </a:solidFill>
                <a:latin typeface="Calibri"/>
              </a:rPr>
              <a:t>COMANDO:</a:t>
            </a:r>
            <a:r>
              <a:rPr b="0" lang="pt-BR" sz="2400" spc="-1" strike="noStrike">
                <a:solidFill>
                  <a:srgbClr val="0000ff"/>
                </a:solidFill>
                <a:latin typeface="Calibri"/>
              </a:rPr>
              <a:t> </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0" lang="pt-BR" sz="2400" spc="-1" strike="noStrike">
                <a:solidFill>
                  <a:srgbClr val="0000ff"/>
                </a:solidFill>
                <a:latin typeface="Consolas"/>
              </a:rPr>
              <a:t>ALTER</a:t>
            </a:r>
            <a:r>
              <a:rPr b="0" lang="pt-BR" sz="2400" spc="-1" strike="noStrike">
                <a:solidFill>
                  <a:srgbClr val="000000"/>
                </a:solidFill>
                <a:latin typeface="Consolas"/>
              </a:rPr>
              <a:t> </a:t>
            </a:r>
            <a:r>
              <a:rPr b="0" lang="pt-BR" sz="2400" spc="-1" strike="noStrike">
                <a:solidFill>
                  <a:srgbClr val="0000ff"/>
                </a:solidFill>
                <a:latin typeface="Consolas"/>
              </a:rPr>
              <a:t>DATABASE</a:t>
            </a:r>
            <a:r>
              <a:rPr b="0" lang="pt-BR" sz="2400" spc="-1" strike="noStrike">
                <a:solidFill>
                  <a:srgbClr val="000000"/>
                </a:solidFill>
                <a:latin typeface="Consolas"/>
              </a:rPr>
              <a:t> NAME </a:t>
            </a:r>
            <a:r>
              <a:rPr b="0" lang="pt-BR" sz="2400" spc="-1" strike="noStrike">
                <a:solidFill>
                  <a:srgbClr val="0000ff"/>
                </a:solidFill>
                <a:latin typeface="Consolas"/>
              </a:rPr>
              <a:t>SET</a:t>
            </a:r>
            <a:r>
              <a:rPr b="0" lang="pt-BR" sz="2400" spc="-1" strike="noStrike">
                <a:solidFill>
                  <a:srgbClr val="000000"/>
                </a:solidFill>
                <a:latin typeface="Consolas"/>
              </a:rPr>
              <a:t> NEWSTATUS</a:t>
            </a:r>
            <a:endParaRPr b="0" lang="pt-BR" sz="2400" spc="-1" strike="noStrike">
              <a:solidFill>
                <a:srgbClr val="000000"/>
              </a:solidFill>
              <a:latin typeface="Arial"/>
            </a:endParaRPr>
          </a:p>
        </p:txBody>
      </p:sp>
      <p:sp>
        <p:nvSpPr>
          <p:cNvPr id="105"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7) Status Database – O que fazer?</a:t>
            </a:r>
            <a:endParaRPr b="0" lang="pt-BR" sz="4000" spc="-1" strike="noStrike">
              <a:solidFill>
                <a:srgbClr val="000000"/>
              </a:solidFill>
              <a:latin typeface="Arial"/>
            </a:endParaRPr>
          </a:p>
        </p:txBody>
      </p:sp>
      <p:sp>
        <p:nvSpPr>
          <p:cNvPr id="106" name="PlaceHolder 1"/>
          <p:cNvSpPr>
            <a:spLocks noGrp="1"/>
          </p:cNvSpPr>
          <p:nvPr>
            <p:ph type="sldNum" idx="3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A6F04A2-38ED-443F-8AF3-BC60D51CDF16}" type="slidenum">
              <a:rPr b="1" lang="pt-BR" sz="1400" spc="-1" strike="noStrike">
                <a:solidFill>
                  <a:schemeClr val="lt1"/>
                </a:solidFill>
                <a:latin typeface="Calibri"/>
              </a:rPr>
              <a:t>24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104">
                                            <p:txEl>
                                              <p:pRg st="3" end="3"/>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104">
                                            <p:txEl>
                                              <p:pRg st="4" end="4"/>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04">
                                            <p:txEl>
                                              <p:pRg st="5" end="5"/>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04">
                                            <p:txEl>
                                              <p:pRg st="7" end="7"/>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104">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7"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7) Status Database – CLEAR</a:t>
            </a:r>
            <a:endParaRPr b="0" lang="pt-BR" sz="4000" spc="-1" strike="noStrike">
              <a:solidFill>
                <a:srgbClr val="000000"/>
              </a:solidFill>
              <a:latin typeface="Arial"/>
            </a:endParaRPr>
          </a:p>
        </p:txBody>
      </p:sp>
      <p:pic>
        <p:nvPicPr>
          <p:cNvPr id="108" name="Imagem 3" descr=""/>
          <p:cNvPicPr/>
          <p:nvPr/>
        </p:nvPicPr>
        <p:blipFill>
          <a:blip r:embed="rId1"/>
          <a:stretch/>
        </p:blipFill>
        <p:spPr>
          <a:xfrm>
            <a:off x="2629800" y="1675080"/>
            <a:ext cx="7153560" cy="3991680"/>
          </a:xfrm>
          <a:prstGeom prst="rect">
            <a:avLst/>
          </a:prstGeom>
          <a:ln w="0">
            <a:noFill/>
          </a:ln>
        </p:spPr>
      </p:pic>
      <p:sp>
        <p:nvSpPr>
          <p:cNvPr id="109" name="PlaceHolder 1"/>
          <p:cNvSpPr>
            <a:spLocks noGrp="1"/>
          </p:cNvSpPr>
          <p:nvPr>
            <p:ph type="sldNum" idx="3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A3F89C7-FF10-4BF5-9464-441EC80F426E}" type="slidenum">
              <a:rPr b="1" lang="pt-BR" sz="1400" spc="-1" strike="noStrike">
                <a:solidFill>
                  <a:schemeClr val="lt1"/>
                </a:solidFill>
                <a:latin typeface="Calibri"/>
              </a:rPr>
              <a:t>26</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7) Status Database</a:t>
            </a:r>
            <a:endParaRPr b="0" lang="pt-BR" sz="4000" spc="-1" strike="noStrike">
              <a:solidFill>
                <a:srgbClr val="000000"/>
              </a:solidFill>
              <a:latin typeface="Arial"/>
            </a:endParaRPr>
          </a:p>
        </p:txBody>
      </p:sp>
      <p:sp>
        <p:nvSpPr>
          <p:cNvPr id="111" name="Retângulo 1"/>
          <p:cNvSpPr/>
          <p:nvPr/>
        </p:nvSpPr>
        <p:spPr>
          <a:xfrm>
            <a:off x="381960" y="2393280"/>
            <a:ext cx="4862160" cy="28328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o cliente me chama para resolver um probleminha simples e a base dele esta como Suspect e o SQL Server está na versão 2000.”</a:t>
            </a:r>
            <a:endParaRPr b="0" lang="pt-BR" sz="3000" spc="-1" strike="noStrike">
              <a:solidFill>
                <a:srgbClr val="000000"/>
              </a:solidFill>
              <a:latin typeface="Arial"/>
            </a:endParaRPr>
          </a:p>
        </p:txBody>
      </p:sp>
      <p:pic>
        <p:nvPicPr>
          <p:cNvPr id="112" name="Picture 2" descr="When I explain to my junior DBA that she’ll be taking over SharePoint too"/>
          <p:cNvPicPr/>
          <p:nvPr/>
        </p:nvPicPr>
        <p:blipFill>
          <a:blip r:embed="rId1"/>
          <a:stretch/>
        </p:blipFill>
        <p:spPr>
          <a:xfrm>
            <a:off x="6054480" y="1717200"/>
            <a:ext cx="6045120" cy="3988440"/>
          </a:xfrm>
          <a:prstGeom prst="rect">
            <a:avLst/>
          </a:prstGeom>
          <a:ln w="0">
            <a:noFill/>
          </a:ln>
        </p:spPr>
      </p:pic>
      <p:sp>
        <p:nvSpPr>
          <p:cNvPr id="113" name="PlaceHolder 1"/>
          <p:cNvSpPr>
            <a:spLocks noGrp="1"/>
          </p:cNvSpPr>
          <p:nvPr>
            <p:ph type="sldNum" idx="3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64654AF6-3611-4079-831A-13F0C02AD835}" type="slidenum">
              <a:rPr b="1" lang="pt-BR" sz="1400" spc="-1" strike="noStrike">
                <a:solidFill>
                  <a:schemeClr val="lt1"/>
                </a:solidFill>
                <a:latin typeface="Calibri"/>
              </a:rPr>
              <a:t>27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ea typeface="Calibri"/>
              </a:rPr>
              <a:t>8) Banco de Dados Corrompido – ALERTA</a:t>
            </a:r>
            <a:endParaRPr b="0" lang="pt-BR" sz="4000" spc="-1" strike="noStrike">
              <a:solidFill>
                <a:srgbClr val="000000"/>
              </a:solidFill>
              <a:latin typeface="Arial"/>
            </a:endParaRPr>
          </a:p>
        </p:txBody>
      </p:sp>
      <p:pic>
        <p:nvPicPr>
          <p:cNvPr id="115" name="Imagem 5" descr=""/>
          <p:cNvPicPr/>
          <p:nvPr/>
        </p:nvPicPr>
        <p:blipFill>
          <a:blip r:embed="rId1"/>
          <a:stretch/>
        </p:blipFill>
        <p:spPr>
          <a:xfrm>
            <a:off x="52560" y="2100240"/>
            <a:ext cx="12087000" cy="2657160"/>
          </a:xfrm>
          <a:prstGeom prst="rect">
            <a:avLst/>
          </a:prstGeom>
          <a:ln w="0">
            <a:noFill/>
          </a:ln>
        </p:spPr>
      </p:pic>
      <p:sp>
        <p:nvSpPr>
          <p:cNvPr id="116" name="PlaceHolder 1"/>
          <p:cNvSpPr>
            <a:spLocks noGrp="1"/>
          </p:cNvSpPr>
          <p:nvPr>
            <p:ph type="sldNum" idx="3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CE6B3ED-1BF6-4B2A-A7A1-2393495EDE1D}" type="slidenum">
              <a:rPr b="1" lang="pt-BR" sz="1400" spc="-1" strike="noStrike">
                <a:solidFill>
                  <a:schemeClr val="lt1"/>
                </a:solidFill>
                <a:latin typeface="Calibri"/>
              </a:rPr>
              <a:t>27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8) Banco de Dados Corrompido</a:t>
            </a:r>
            <a:endParaRPr b="0" lang="pt-BR" sz="4000" spc="-1" strike="noStrike">
              <a:solidFill>
                <a:srgbClr val="000000"/>
              </a:solidFill>
              <a:latin typeface="Arial"/>
            </a:endParaRPr>
          </a:p>
        </p:txBody>
      </p:sp>
      <p:pic>
        <p:nvPicPr>
          <p:cNvPr id="118" name="Imagem 6" descr=""/>
          <p:cNvPicPr/>
          <p:nvPr/>
        </p:nvPicPr>
        <p:blipFill>
          <a:blip r:embed="rId1"/>
          <a:stretch/>
        </p:blipFill>
        <p:spPr>
          <a:xfrm>
            <a:off x="96840" y="1324080"/>
            <a:ext cx="9259560" cy="2630880"/>
          </a:xfrm>
          <a:prstGeom prst="rect">
            <a:avLst/>
          </a:prstGeom>
          <a:ln cap="sq" w="88900">
            <a:solidFill>
              <a:srgbClr val="ffffff"/>
            </a:solidFill>
            <a:miter/>
          </a:ln>
          <a:effectLst>
            <a:outerShdw algn="tl" blurRad="55080" dir="5400000" dist="18000" rotWithShape="0">
              <a:srgbClr val="000000">
                <a:alpha val="40000"/>
              </a:srgbClr>
            </a:outerShdw>
          </a:effectLst>
          <a:scene3d>
            <a:camera prst="orthographicFront"/>
            <a:lightRig dir="t" rig="twoPt">
              <a:rot lat="0" lon="0" rev="7200000"/>
            </a:lightRig>
          </a:scene3d>
          <a:sp3d>
            <a:bevelT w="25400" h="19050"/>
            <a:contourClr>
              <a:srgbClr val="ffffff"/>
            </a:contourClr>
          </a:sp3d>
        </p:spPr>
      </p:pic>
      <p:pic>
        <p:nvPicPr>
          <p:cNvPr id="119" name="Picture 4" descr="When I find a SQL Agent job that shrinks all databases every hour. (HT @harkin_tim)"/>
          <p:cNvPicPr/>
          <p:nvPr/>
        </p:nvPicPr>
        <p:blipFill>
          <a:blip r:embed="rId2"/>
          <a:stretch/>
        </p:blipFill>
        <p:spPr>
          <a:xfrm>
            <a:off x="5785920" y="3095640"/>
            <a:ext cx="6239160" cy="3506040"/>
          </a:xfrm>
          <a:prstGeom prst="rect">
            <a:avLst/>
          </a:prstGeom>
          <a:ln w="0">
            <a:noFill/>
          </a:ln>
        </p:spPr>
      </p:pic>
      <p:sp>
        <p:nvSpPr>
          <p:cNvPr id="120" name="PlaceHolder 1"/>
          <p:cNvSpPr>
            <a:spLocks noGrp="1"/>
          </p:cNvSpPr>
          <p:nvPr>
            <p:ph type="sldNum" idx="3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C63E49EF-3BBD-4132-9252-8813379EA00F}" type="slidenum">
              <a:rPr b="1" lang="pt-BR" sz="1400" spc="-1" strike="noStrike">
                <a:solidFill>
                  <a:schemeClr val="lt1"/>
                </a:solidFill>
                <a:latin typeface="Calibri"/>
              </a:rPr>
              <a:t>29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91" dur="indefinite" restart="never" nodeType="tmRoot">
          <p:childTnLst>
            <p:seq>
              <p:cTn id="192" dur="indefinite" nodeType="mainSeq">
                <p:childTnLst>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Título 1"/>
          <p:cNvSpPr/>
          <p:nvPr/>
        </p:nvSpPr>
        <p:spPr>
          <a:xfrm>
            <a:off x="989280" y="311760"/>
            <a:ext cx="6668640" cy="77004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Criação de Alertas</a:t>
            </a:r>
            <a:endParaRPr b="0" lang="pt-BR" sz="4000" spc="-1" strike="noStrike">
              <a:solidFill>
                <a:srgbClr val="000000"/>
              </a:solidFill>
              <a:latin typeface="Arial"/>
            </a:endParaRPr>
          </a:p>
        </p:txBody>
      </p:sp>
      <p:sp>
        <p:nvSpPr>
          <p:cNvPr id="35" name="CaixaDeTexto 7"/>
          <p:cNvSpPr/>
          <p:nvPr/>
        </p:nvSpPr>
        <p:spPr>
          <a:xfrm>
            <a:off x="795240" y="1300680"/>
            <a:ext cx="10939320" cy="5433480"/>
          </a:xfrm>
          <a:prstGeom prst="rect">
            <a:avLst/>
          </a:prstGeom>
          <a:noFill/>
          <a:ln w="0">
            <a:noFill/>
          </a:ln>
        </p:spPr>
        <p:style>
          <a:lnRef idx="0"/>
          <a:fillRef idx="0"/>
          <a:effectRef idx="0"/>
          <a:fontRef idx="minor"/>
        </p:style>
        <p:txBody>
          <a:bodyPr numCol="2" spcCol="0" lIns="90000" rIns="90000" tIns="45000" bIns="45000" anchor="t">
            <a:spAutoFit/>
          </a:bodyPr>
          <a:p>
            <a:pPr defTabSz="914400">
              <a:lnSpc>
                <a:spcPct val="100000"/>
              </a:lnSpc>
              <a:spcAft>
                <a:spcPts val="799"/>
              </a:spcAft>
            </a:pPr>
            <a:endParaRPr b="0" lang="pt-BR" sz="24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Processo Bloqueado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Arquivo de Log FULL</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Espaço em Disco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Consumo de CPU</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Tempdb Utilização Arquivo </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Conexão SQL Server</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Status Database</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Banco de Dados Corrompido</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Página Corrompida</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Queries Demoradas</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Falha de JOB</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SQL Server Reiniciado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Database Criada</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Database sem Backup</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Alertas de Severidade</a:t>
            </a:r>
            <a:endParaRPr b="0" lang="pt-BR" sz="2600" spc="-1" strike="noStrike">
              <a:solidFill>
                <a:srgbClr val="000000"/>
              </a:solidFill>
              <a:latin typeface="Arial"/>
            </a:endParaRPr>
          </a:p>
        </p:txBody>
      </p:sp>
      <p:sp>
        <p:nvSpPr>
          <p:cNvPr id="36" name="PlaceHolder 1"/>
          <p:cNvSpPr>
            <a:spLocks noGrp="1"/>
          </p:cNvSpPr>
          <p:nvPr>
            <p:ph type="sldNum" idx="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7335904-1A98-4D54-834E-958EC44638FC}" type="slidenum">
              <a:rPr b="1" lang="pt-BR" sz="1400" spc="-1" strike="noStrike">
                <a:solidFill>
                  <a:schemeClr val="lt1"/>
                </a:solidFill>
                <a:latin typeface="Calibri"/>
              </a:rPr>
              <a:t>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5">
                                            <p:txEl>
                                              <p:pRg st="1" end="1"/>
                                            </p:txEl>
                                          </p:spTgt>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35">
                                            <p:txEl>
                                              <p:pRg st="2" end="2"/>
                                            </p:txEl>
                                          </p:spTgt>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35">
                                            <p:txEl>
                                              <p:pRg st="3" end="3"/>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35">
                                            <p:txEl>
                                              <p:pRg st="4" end="4"/>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35">
                                            <p:txEl>
                                              <p:pRg st="5" end="5"/>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35">
                                            <p:txEl>
                                              <p:pRg st="6" end="6"/>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35">
                                            <p:txEl>
                                              <p:pRg st="7" end="7"/>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35">
                                            <p:txEl>
                                              <p:pRg st="8" end="8"/>
                                            </p:txEl>
                                          </p:spTgt>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35">
                                            <p:txEl>
                                              <p:pRg st="11" end="11"/>
                                            </p:txEl>
                                          </p:spTgt>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35">
                                            <p:txEl>
                                              <p:pRg st="12" end="12"/>
                                            </p:txEl>
                                          </p:spTgt>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35">
                                            <p:txEl>
                                              <p:pRg st="13" end="13"/>
                                            </p:txEl>
                                          </p:spTgt>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35">
                                            <p:txEl>
                                              <p:pRg st="14" end="14"/>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35">
                                            <p:txEl>
                                              <p:pRg st="15" end="15"/>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35">
                                            <p:txEl>
                                              <p:pRg st="16" end="16"/>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35">
                                            <p:txEl>
                                              <p:pRg st="17" end="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aixaDeTexto 7"/>
          <p:cNvSpPr/>
          <p:nvPr/>
        </p:nvSpPr>
        <p:spPr>
          <a:xfrm>
            <a:off x="632880" y="1652760"/>
            <a:ext cx="11266560" cy="3932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292a76"/>
              </a:buClr>
              <a:buFont typeface="OpenSymbol"/>
              <a:buAutoNum type="arabicParenR"/>
            </a:pPr>
            <a:r>
              <a:rPr b="1" lang="pt-BR" sz="2800" spc="-1" strike="noStrike">
                <a:solidFill>
                  <a:srgbClr val="292a76"/>
                </a:solidFill>
                <a:latin typeface="Calibri"/>
              </a:rPr>
              <a:t>Rotina obrigatória para qualquer ambiente SQL Server</a:t>
            </a:r>
            <a:endParaRPr b="0" lang="pt-BR" sz="2800" spc="-1" strike="noStrike">
              <a:solidFill>
                <a:srgbClr val="000000"/>
              </a:solidFill>
              <a:latin typeface="Arial"/>
            </a:endParaRPr>
          </a:p>
          <a:p>
            <a:pPr marL="514440" indent="-514440" defTabSz="914400">
              <a:lnSpc>
                <a:spcPct val="100000"/>
              </a:lnSpc>
              <a:buClr>
                <a:srgbClr val="292a76"/>
              </a:buClr>
              <a:buFont typeface="OpenSymbol"/>
              <a:buAutoNum type="arabicParenR"/>
            </a:pPr>
            <a:r>
              <a:rPr b="1" lang="pt-BR" sz="2800" spc="-1" strike="noStrike">
                <a:solidFill>
                  <a:srgbClr val="292a76"/>
                </a:solidFill>
                <a:latin typeface="Calibri"/>
              </a:rPr>
              <a:t>Deve ser executada com a maior frequência que o ambiente permitir</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292a76"/>
              </a:buClr>
              <a:buFont typeface="OpenSymbol"/>
              <a:buAutoNum type="arabicParenR"/>
            </a:pPr>
            <a:r>
              <a:rPr b="1" lang="pt-BR" sz="2800" spc="-1" strike="noStrike">
                <a:solidFill>
                  <a:srgbClr val="292a76"/>
                </a:solidFill>
                <a:latin typeface="Calibri"/>
              </a:rPr>
              <a:t>Script pronto na DEMO de Alerta</a:t>
            </a:r>
            <a:endParaRPr b="0" lang="pt-BR" sz="2800" spc="-1" strike="noStrike">
              <a:solidFill>
                <a:srgbClr val="000000"/>
              </a:solidFill>
              <a:latin typeface="Arial"/>
            </a:endParaRPr>
          </a:p>
          <a:p>
            <a:pPr lvl="1" marL="971640" indent="-514440" defTabSz="914400">
              <a:lnSpc>
                <a:spcPct val="100000"/>
              </a:lnSpc>
              <a:buClr>
                <a:srgbClr val="292a76"/>
              </a:buClr>
              <a:buFont typeface="Arial"/>
              <a:buChar char="•"/>
            </a:pPr>
            <a:r>
              <a:rPr b="1" lang="pt-BR" sz="2800" spc="-1" strike="noStrike">
                <a:solidFill>
                  <a:srgbClr val="292a76"/>
                </a:solidFill>
                <a:latin typeface="Calibri"/>
              </a:rPr>
              <a:t>Procedure chamada stpCHECKDB_Databases</a:t>
            </a:r>
            <a:endParaRPr b="0" lang="pt-BR" sz="2800" spc="-1" strike="noStrike">
              <a:solidFill>
                <a:srgbClr val="000000"/>
              </a:solidFill>
              <a:latin typeface="Arial"/>
            </a:endParaRPr>
          </a:p>
          <a:p>
            <a:pPr lvl="1" marL="971640" indent="-514440" defTabSz="914400">
              <a:lnSpc>
                <a:spcPct val="100000"/>
              </a:lnSpc>
              <a:buClr>
                <a:srgbClr val="292a76"/>
              </a:buClr>
              <a:buFont typeface="Arial"/>
              <a:buChar char="•"/>
            </a:pPr>
            <a:r>
              <a:rPr b="1" lang="pt-BR" sz="2800" spc="-1" strike="noStrike">
                <a:solidFill>
                  <a:srgbClr val="292a76"/>
                </a:solidFill>
                <a:latin typeface="Calibri"/>
              </a:rPr>
              <a:t>JOB para chamar essa procedure (desabilitado)</a:t>
            </a:r>
            <a:endParaRPr b="0" lang="pt-BR" sz="2800" spc="-1" strike="noStrike">
              <a:solidFill>
                <a:srgbClr val="000000"/>
              </a:solidFill>
              <a:latin typeface="Arial"/>
            </a:endParaRPr>
          </a:p>
          <a:p>
            <a:pPr marL="457200" defTabSz="914400">
              <a:lnSpc>
                <a:spcPct val="100000"/>
              </a:lnSpc>
            </a:pPr>
            <a:endParaRPr b="0" lang="pt-BR" sz="2800" spc="-1" strike="noStrike">
              <a:solidFill>
                <a:srgbClr val="000000"/>
              </a:solidFill>
              <a:latin typeface="Arial"/>
            </a:endParaRPr>
          </a:p>
        </p:txBody>
      </p:sp>
      <p:sp>
        <p:nvSpPr>
          <p:cNvPr id="122"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8) CHECKDB</a:t>
            </a:r>
            <a:endParaRPr b="0" lang="pt-BR" sz="4000" spc="-1" strike="noStrike">
              <a:solidFill>
                <a:srgbClr val="000000"/>
              </a:solidFill>
              <a:latin typeface="Arial"/>
            </a:endParaRPr>
          </a:p>
        </p:txBody>
      </p:sp>
      <p:sp>
        <p:nvSpPr>
          <p:cNvPr id="123" name="PlaceHolder 1"/>
          <p:cNvSpPr>
            <a:spLocks noGrp="1"/>
          </p:cNvSpPr>
          <p:nvPr>
            <p:ph type="sldNum" idx="3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4F4115F-BA1F-44EE-B9BA-293E4A7BDAF0}" type="slidenum">
              <a:rPr b="1" lang="pt-BR" sz="1400" spc="-1" strike="noStrike">
                <a:solidFill>
                  <a:schemeClr val="lt1"/>
                </a:solidFill>
                <a:latin typeface="Calibri"/>
              </a:rPr>
              <a:t>29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121">
                                            <p:txEl>
                                              <p:pRg st="4" end="4"/>
                                            </p:txEl>
                                          </p:spTgt>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121">
                                            <p:txEl>
                                              <p:pRg st="5" end="5"/>
                                            </p:txEl>
                                          </p:spTgt>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12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aixaDeTexto 7"/>
          <p:cNvSpPr/>
          <p:nvPr/>
        </p:nvSpPr>
        <p:spPr>
          <a:xfrm>
            <a:off x="834840" y="1440000"/>
            <a:ext cx="11266560" cy="4359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ff0000"/>
              </a:buClr>
              <a:buFont typeface="OpenSymbol"/>
              <a:buAutoNum type="arabicParenR"/>
            </a:pPr>
            <a:r>
              <a:rPr b="1" lang="pt-BR" sz="2800" spc="-1" strike="noStrike">
                <a:solidFill>
                  <a:srgbClr val="ff0000"/>
                </a:solidFill>
                <a:latin typeface="Calibri"/>
              </a:rPr>
              <a:t>Não entre em pânico!</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Não execute um Detach na base</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Não reinicie o SQL Server</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Não execute um REPAIR com perda de dados de primeira</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Execute um DBCC CHECKDB para encontrar a causa da corrupção</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Análise a causa</a:t>
            </a: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Se a corrupção for em um índice nonclustered, agradeça muito e recrie o índice. Ganhou na mega sena do SQL Server</a:t>
            </a:r>
            <a:endParaRPr b="0" lang="pt-BR" sz="2800" spc="-1" strike="noStrike">
              <a:solidFill>
                <a:srgbClr val="000000"/>
              </a:solidFill>
              <a:latin typeface="Arial"/>
            </a:endParaRPr>
          </a:p>
        </p:txBody>
      </p:sp>
      <p:sp>
        <p:nvSpPr>
          <p:cNvPr id="125"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8) Banco de Dados Corrompido – O que fazer?</a:t>
            </a:r>
            <a:endParaRPr b="0" lang="pt-BR" sz="4000" spc="-1" strike="noStrike">
              <a:solidFill>
                <a:srgbClr val="000000"/>
              </a:solidFill>
              <a:latin typeface="Arial"/>
            </a:endParaRPr>
          </a:p>
        </p:txBody>
      </p:sp>
      <p:sp>
        <p:nvSpPr>
          <p:cNvPr id="126" name="PlaceHolder 1"/>
          <p:cNvSpPr>
            <a:spLocks noGrp="1"/>
          </p:cNvSpPr>
          <p:nvPr>
            <p:ph type="sldNum" idx="3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2F4D1325-92A9-45E0-8E88-B9687A3178CD}" type="slidenum">
              <a:rPr b="1" lang="pt-BR" sz="1400" spc="-1" strike="noStrike">
                <a:solidFill>
                  <a:schemeClr val="lt1"/>
                </a:solidFill>
                <a:latin typeface="Calibri"/>
              </a:rPr>
              <a:t>29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124">
                                            <p:txEl>
                                              <p:pRg st="4" end="4"/>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124">
                                            <p:txEl>
                                              <p:pRg st="5" end="5"/>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124">
                                            <p:txEl>
                                              <p:pRg st="6" end="6"/>
                                            </p:txEl>
                                          </p:spTgt>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
                                  <p:stCondLst>
                                    <p:cond delay="0"/>
                                  </p:stCondLst>
                                  <p:childTnLst>
                                    <p:set>
                                      <p:cBhvr>
                                        <p:cTn id="244" dur="1" fill="hold">
                                          <p:stCondLst>
                                            <p:cond delay="0"/>
                                          </p:stCondLst>
                                        </p:cTn>
                                        <p:tgtEl>
                                          <p:spTgt spid="12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8) Banco de Dados Corrompido</a:t>
            </a:r>
            <a:endParaRPr b="0" lang="pt-BR" sz="4000" spc="-1" strike="noStrike">
              <a:solidFill>
                <a:srgbClr val="000000"/>
              </a:solidFill>
              <a:latin typeface="Arial"/>
            </a:endParaRPr>
          </a:p>
        </p:txBody>
      </p:sp>
      <p:sp>
        <p:nvSpPr>
          <p:cNvPr id="128" name="Retângulo 1"/>
          <p:cNvSpPr/>
          <p:nvPr/>
        </p:nvSpPr>
        <p:spPr>
          <a:xfrm>
            <a:off x="155880" y="2180520"/>
            <a:ext cx="4649760" cy="28328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você tem um problema de corrupção na sua base, mas quando vai conferir é em um índice nonclustered.”</a:t>
            </a:r>
            <a:endParaRPr b="0" lang="pt-BR" sz="3000" spc="-1" strike="noStrike">
              <a:solidFill>
                <a:srgbClr val="000000"/>
              </a:solidFill>
              <a:latin typeface="Arial"/>
            </a:endParaRPr>
          </a:p>
        </p:txBody>
      </p:sp>
      <p:pic>
        <p:nvPicPr>
          <p:cNvPr id="129" name="Picture 2" descr="“We lost a whole shelf on the SAN, but not the one with your database.” HT oraclesean"/>
          <p:cNvPicPr/>
          <p:nvPr/>
        </p:nvPicPr>
        <p:blipFill>
          <a:blip r:embed="rId1"/>
          <a:stretch/>
        </p:blipFill>
        <p:spPr>
          <a:xfrm>
            <a:off x="5680080" y="1824120"/>
            <a:ext cx="6368400" cy="3566160"/>
          </a:xfrm>
          <a:prstGeom prst="rect">
            <a:avLst/>
          </a:prstGeom>
          <a:ln w="0">
            <a:noFill/>
          </a:ln>
        </p:spPr>
      </p:pic>
      <p:sp>
        <p:nvSpPr>
          <p:cNvPr id="130" name="PlaceHolder 1"/>
          <p:cNvSpPr>
            <a:spLocks noGrp="1"/>
          </p:cNvSpPr>
          <p:nvPr>
            <p:ph type="sldNum" idx="3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D4A3181-9481-4566-BF5A-438D0F309BD5}" type="slidenum">
              <a:rPr b="1" lang="pt-BR" sz="1400" spc="-1" strike="noStrike">
                <a:solidFill>
                  <a:schemeClr val="lt1"/>
                </a:solidFill>
                <a:latin typeface="Calibri"/>
              </a:rPr>
              <a:t>32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45" dur="indefinite" restart="never" nodeType="tmRoot">
          <p:childTnLst>
            <p:seq>
              <p:cTn id="246" dur="indefinite" nodeType="mainSeq">
                <p:childTnLst>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aixaDeTexto 7"/>
          <p:cNvSpPr/>
          <p:nvPr/>
        </p:nvSpPr>
        <p:spPr>
          <a:xfrm>
            <a:off x="834840" y="1440000"/>
            <a:ext cx="11266560" cy="41497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2400" spc="-1" strike="noStrike">
                <a:solidFill>
                  <a:srgbClr val="002060"/>
                </a:solidFill>
                <a:latin typeface="Calibri"/>
              </a:rPr>
              <a:t>8) Se você descobriu a corrupção antes de seus backups serem sobrescritos, uma solução pode ser restaurar seus backups de log</a:t>
            </a:r>
            <a:endParaRPr b="0" lang="pt-BR" sz="2400" spc="-1" strike="noStrike">
              <a:solidFill>
                <a:srgbClr val="000000"/>
              </a:solidFill>
              <a:latin typeface="Arial"/>
            </a:endParaRPr>
          </a:p>
          <a:p>
            <a:pPr defTabSz="914400">
              <a:lnSpc>
                <a:spcPct val="100000"/>
              </a:lnSpc>
            </a:pPr>
            <a:r>
              <a:rPr b="0" lang="pt-BR" sz="1200" spc="-1" strike="noStrike">
                <a:solidFill>
                  <a:srgbClr val="002060"/>
                </a:solidFill>
                <a:latin typeface="Calibri"/>
              </a:rPr>
              <a:t>	</a:t>
            </a:r>
            <a:endParaRPr b="0" lang="pt-BR" sz="1200" spc="-1" strike="noStrike">
              <a:solidFill>
                <a:srgbClr val="000000"/>
              </a:solidFill>
              <a:latin typeface="Arial"/>
            </a:endParaRPr>
          </a:p>
          <a:p>
            <a:pPr defTabSz="914400">
              <a:lnSpc>
                <a:spcPct val="100000"/>
              </a:lnSpc>
            </a:pPr>
            <a:r>
              <a:rPr b="1" lang="pt-BR" sz="1800" spc="-1" strike="noStrike">
                <a:solidFill>
                  <a:srgbClr val="002060"/>
                </a:solidFill>
                <a:latin typeface="Calibri"/>
              </a:rPr>
              <a:t>Caso real: </a:t>
            </a:r>
            <a:r>
              <a:rPr b="0" lang="pt-BR" sz="1800" spc="-1" strike="noStrike" u="sng">
                <a:solidFill>
                  <a:srgbClr val="0563c1"/>
                </a:solidFill>
                <a:uFillTx/>
                <a:latin typeface="Calibri"/>
                <a:hlinkClick r:id="rId1"/>
              </a:rPr>
              <a:t>http://www.fabriciolima.net/blog/2015/11/12/casos-do-dia-a-dia-corrupcao-de-dados-alertas-backup-log-dba-salvo/</a:t>
            </a:r>
            <a:endParaRPr b="0" lang="pt-BR" sz="18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9) Se você tem apenas uma página corrompida, pode fazer um restore de página</a:t>
            </a: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10) Consulte o DBA Google</a:t>
            </a: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11) Caso o GOOGLE indique uma ação que você nunca tenha feito antes ou que pareça ser perigosa, chame um DBA experiente. Uma ação errada, pode fazer sua empresa perder dados</a:t>
            </a:r>
            <a:endParaRPr b="0" lang="pt-BR" sz="2400" spc="-1" strike="noStrike">
              <a:solidFill>
                <a:srgbClr val="000000"/>
              </a:solidFill>
              <a:latin typeface="Arial"/>
            </a:endParaRPr>
          </a:p>
        </p:txBody>
      </p:sp>
      <p:sp>
        <p:nvSpPr>
          <p:cNvPr id="132"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8) Banco de Dados Corrompido – O que fazer?</a:t>
            </a:r>
            <a:endParaRPr b="0" lang="pt-BR" sz="4000" spc="-1" strike="noStrike">
              <a:solidFill>
                <a:srgbClr val="000000"/>
              </a:solidFill>
              <a:latin typeface="Arial"/>
            </a:endParaRPr>
          </a:p>
        </p:txBody>
      </p:sp>
      <p:sp>
        <p:nvSpPr>
          <p:cNvPr id="133" name="PlaceHolder 1"/>
          <p:cNvSpPr>
            <a:spLocks noGrp="1"/>
          </p:cNvSpPr>
          <p:nvPr>
            <p:ph type="sldNum" idx="3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4F310B4-A6AF-4C1B-862E-E17B2BA4A21F}" type="slidenum">
              <a:rPr b="1" lang="pt-BR" sz="1400" spc="-1" strike="noStrike">
                <a:solidFill>
                  <a:schemeClr val="lt1"/>
                </a:solidFill>
                <a:latin typeface="Calibri"/>
              </a:rPr>
              <a:t>32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51" dur="indefinite" restart="never" nodeType="tmRoot">
          <p:childTnLst>
            <p:seq>
              <p:cTn id="252" dur="indefinite" nodeType="mainSeq">
                <p:childTnLst>
                  <p:par>
                    <p:cTn id="253" fill="hold">
                      <p:stCondLst>
                        <p:cond delay="indefinite"/>
                      </p:stCondLst>
                      <p:childTnLst>
                        <p:par>
                          <p:cTn id="254" fill="hold">
                            <p:stCondLst>
                              <p:cond delay="0"/>
                            </p:stCondLst>
                            <p:childTnLst>
                              <p:par>
                                <p:cTn id="255" nodeType="clickEffect" fill="hold" presetClass="entr" presetID="1">
                                  <p:stCondLst>
                                    <p:cond delay="0"/>
                                  </p:stCondLst>
                                  <p:childTnLst>
                                    <p:set>
                                      <p:cBhvr>
                                        <p:cTn id="256" dur="1" fill="hold">
                                          <p:stCondLst>
                                            <p:cond delay="0"/>
                                          </p:stCondLst>
                                        </p:cTn>
                                        <p:tgtEl>
                                          <p:spTgt spid="131">
                                            <p:txEl>
                                              <p:pRg st="0" end="0"/>
                                            </p:txEl>
                                          </p:spTgt>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131">
                                            <p:txEl>
                                              <p:pRg st="2" end="2"/>
                                            </p:txEl>
                                          </p:spTgt>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131">
                                            <p:txEl>
                                              <p:pRg st="4" end="4"/>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131">
                                            <p:txEl>
                                              <p:pRg st="5" end="5"/>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13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Num" idx="4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BE250D2D-B018-4E8C-9152-903505145923}" type="slidenum">
              <a:rPr b="1" lang="pt-BR" sz="1400" spc="-1" strike="noStrike">
                <a:solidFill>
                  <a:schemeClr val="lt1"/>
                </a:solidFill>
                <a:latin typeface="Calibri"/>
              </a:rPr>
              <a:t>32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
        <p:nvSpPr>
          <p:cNvPr id="135" name="Retângulo 2"/>
          <p:cNvSpPr/>
          <p:nvPr/>
        </p:nvSpPr>
        <p:spPr>
          <a:xfrm>
            <a:off x="-253440" y="405000"/>
            <a:ext cx="968040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pt-BR" sz="3600" spc="-1" strike="noStrike">
                <a:solidFill>
                  <a:srgbClr val="002060"/>
                </a:solidFill>
                <a:latin typeface="Calibri"/>
                <a:ea typeface="Calibri"/>
              </a:rPr>
              <a:t>Pergunta real em um Grupo de WhatsApp</a:t>
            </a:r>
            <a:endParaRPr b="0" lang="pt-BR" sz="3600" spc="-1" strike="noStrike">
              <a:solidFill>
                <a:srgbClr val="000000"/>
              </a:solidFill>
              <a:latin typeface="Arial"/>
            </a:endParaRPr>
          </a:p>
        </p:txBody>
      </p:sp>
      <p:sp>
        <p:nvSpPr>
          <p:cNvPr id="136" name="Retângulo 3"/>
          <p:cNvSpPr/>
          <p:nvPr/>
        </p:nvSpPr>
        <p:spPr>
          <a:xfrm>
            <a:off x="755280" y="1964880"/>
            <a:ext cx="10206360" cy="3747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2400" spc="-1" strike="noStrike">
                <a:solidFill>
                  <a:srgbClr val="002060"/>
                </a:solidFill>
                <a:latin typeface="Calibri"/>
              </a:rPr>
              <a:t>“</a:t>
            </a:r>
            <a:r>
              <a:rPr b="0" lang="pt-BR" sz="2400" spc="-1" strike="noStrike">
                <a:solidFill>
                  <a:srgbClr val="002060"/>
                </a:solidFill>
                <a:latin typeface="Calibri"/>
              </a:rPr>
              <a:t>Galera,</a:t>
            </a:r>
            <a:br>
              <a:rPr sz="2400"/>
            </a:b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Alguém já passou por alguma situação parecida:</a:t>
            </a:r>
            <a:endParaRPr b="0" lang="pt-BR" sz="2400" spc="-1" strike="noStrike">
              <a:solidFill>
                <a:srgbClr val="000000"/>
              </a:solidFill>
              <a:latin typeface="Arial"/>
            </a:endParaRPr>
          </a:p>
          <a:p>
            <a:pPr marL="457200" defTabSz="914400">
              <a:lnSpc>
                <a:spcPct val="100000"/>
              </a:lnSpc>
            </a:pPr>
            <a:r>
              <a:rPr b="0" lang="pt-BR" sz="2400" spc="-1" strike="noStrike">
                <a:solidFill>
                  <a:srgbClr val="002060"/>
                </a:solidFill>
                <a:latin typeface="Calibri"/>
              </a:rPr>
              <a:t>Banco da erro de 824... por problema no disco..</a:t>
            </a:r>
            <a:br>
              <a:rPr sz="2400"/>
            </a:br>
            <a:r>
              <a:rPr b="0" lang="pt-BR" sz="2400" spc="-1" strike="noStrike">
                <a:solidFill>
                  <a:srgbClr val="002060"/>
                </a:solidFill>
                <a:latin typeface="Calibri"/>
              </a:rPr>
              <a:t>O DBA e o cara de SO fizeram um start/stop no serviço..</a:t>
            </a:r>
            <a:br>
              <a:rPr sz="2400"/>
            </a:br>
            <a:r>
              <a:rPr b="0" lang="pt-BR" sz="2400" spc="-1" strike="noStrike">
                <a:solidFill>
                  <a:srgbClr val="002060"/>
                </a:solidFill>
                <a:latin typeface="Calibri"/>
              </a:rPr>
              <a:t>Com isso o BD voltou em recovery... não contente..</a:t>
            </a:r>
            <a:br>
              <a:rPr sz="2400"/>
            </a:br>
            <a:r>
              <a:rPr b="0" lang="pt-BR" sz="2400" spc="-1" strike="noStrike">
                <a:solidFill>
                  <a:srgbClr val="002060"/>
                </a:solidFill>
                <a:latin typeface="Calibri"/>
              </a:rPr>
              <a:t>Colocaram o banco em Off e fizeram um datach</a:t>
            </a:r>
            <a:br>
              <a:rPr sz="2400"/>
            </a:br>
            <a:br>
              <a:rPr sz="2400"/>
            </a:br>
            <a:r>
              <a:rPr b="0" lang="pt-BR" sz="2400" spc="-1" strike="noStrike">
                <a:solidFill>
                  <a:srgbClr val="002060"/>
                </a:solidFill>
                <a:latin typeface="Calibri"/>
              </a:rPr>
              <a:t>Agora... Ao tentar realizar o attach.. da um erro.. dizendo q o MDF não eh mais arquivo de dados primário”</a:t>
            </a:r>
            <a:endParaRPr b="0" lang="pt-BR"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aixaDeTexto 7"/>
          <p:cNvSpPr/>
          <p:nvPr/>
        </p:nvSpPr>
        <p:spPr>
          <a:xfrm>
            <a:off x="806400" y="1744560"/>
            <a:ext cx="11266560" cy="363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1800" spc="-1" strike="noStrike">
                <a:solidFill>
                  <a:srgbClr val="0000ff"/>
                </a:solidFill>
                <a:latin typeface="Consolas"/>
              </a:rPr>
              <a:t>select</a:t>
            </a:r>
            <a:r>
              <a:rPr b="1" lang="en-US" sz="1800" spc="-1" strike="noStrike">
                <a:solidFill>
                  <a:srgbClr val="000000"/>
                </a:solidFill>
                <a:latin typeface="Consolas"/>
              </a:rPr>
              <a:t> </a:t>
            </a:r>
            <a:r>
              <a:rPr b="1" lang="en-US" sz="1800" spc="-1" strike="noStrike">
                <a:solidFill>
                  <a:srgbClr val="808080"/>
                </a:solidFill>
                <a:latin typeface="Consolas"/>
              </a:rPr>
              <a:t>null</a:t>
            </a:r>
            <a:r>
              <a:rPr b="1" lang="en-US" sz="1800" spc="-1" strike="noStrike">
                <a:solidFill>
                  <a:srgbClr val="000000"/>
                </a:solidFill>
                <a:latin typeface="Consolas"/>
              </a:rPr>
              <a:t> </a:t>
            </a:r>
            <a:r>
              <a:rPr b="1" lang="en-US" sz="1800" spc="-1" strike="noStrike">
                <a:solidFill>
                  <a:srgbClr val="0000ff"/>
                </a:solidFill>
                <a:latin typeface="Consolas"/>
              </a:rPr>
              <a:t>from</a:t>
            </a:r>
            <a:r>
              <a:rPr b="1" lang="en-US" sz="1800" spc="-1" strike="noStrike">
                <a:solidFill>
                  <a:srgbClr val="000000"/>
                </a:solidFill>
                <a:latin typeface="Consolas"/>
              </a:rPr>
              <a:t> </a:t>
            </a:r>
            <a:r>
              <a:rPr b="1" lang="en-US" sz="1800" spc="-1" strike="noStrike">
                <a:solidFill>
                  <a:srgbClr val="008080"/>
                </a:solidFill>
                <a:latin typeface="Consolas"/>
              </a:rPr>
              <a:t>msdb</a:t>
            </a:r>
            <a:r>
              <a:rPr b="1" lang="en-US" sz="1800" spc="-1" strike="noStrike">
                <a:solidFill>
                  <a:srgbClr val="808080"/>
                </a:solidFill>
                <a:latin typeface="Consolas"/>
              </a:rPr>
              <a:t>..</a:t>
            </a:r>
            <a:r>
              <a:rPr b="1" lang="en-US" sz="1800" spc="-1" strike="noStrike">
                <a:solidFill>
                  <a:srgbClr val="008080"/>
                </a:solidFill>
                <a:latin typeface="Consolas"/>
              </a:rPr>
              <a:t>suspect_pages</a:t>
            </a:r>
            <a:endParaRPr b="0" lang="pt-BR" sz="1800" spc="-1" strike="noStrike">
              <a:solidFill>
                <a:srgbClr val="000000"/>
              </a:solidFill>
              <a:latin typeface="Arial"/>
            </a:endParaRPr>
          </a:p>
        </p:txBody>
      </p:sp>
      <p:sp>
        <p:nvSpPr>
          <p:cNvPr id="138"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ea typeface="Calibri"/>
              </a:rPr>
              <a:t>9) Página Corrompida – ALERTA</a:t>
            </a:r>
            <a:endParaRPr b="0" lang="pt-BR" sz="4000" spc="-1" strike="noStrike">
              <a:solidFill>
                <a:srgbClr val="000000"/>
              </a:solidFill>
              <a:latin typeface="Arial"/>
            </a:endParaRPr>
          </a:p>
        </p:txBody>
      </p:sp>
      <p:sp>
        <p:nvSpPr>
          <p:cNvPr id="139" name="CaixaDeTexto 6"/>
          <p:cNvSpPr/>
          <p:nvPr/>
        </p:nvSpPr>
        <p:spPr>
          <a:xfrm>
            <a:off x="924840" y="5135760"/>
            <a:ext cx="11266560" cy="943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2060"/>
              </a:buClr>
              <a:buFont typeface="Arial"/>
              <a:buChar char="•"/>
            </a:pPr>
            <a:r>
              <a:rPr b="0" lang="pt-BR" sz="2800" spc="-1" strike="noStrike">
                <a:solidFill>
                  <a:srgbClr val="002060"/>
                </a:solidFill>
                <a:latin typeface="Calibri"/>
              </a:rPr>
              <a:t>O que fazer? </a:t>
            </a:r>
            <a:endParaRPr b="0" lang="pt-BR" sz="2800" spc="-1" strike="noStrike">
              <a:solidFill>
                <a:srgbClr val="000000"/>
              </a:solidFill>
              <a:latin typeface="Arial"/>
            </a:endParaRPr>
          </a:p>
          <a:p>
            <a:pPr lvl="1" marL="743040" indent="-285840" defTabSz="914400">
              <a:lnSpc>
                <a:spcPct val="100000"/>
              </a:lnSpc>
              <a:buClr>
                <a:srgbClr val="002060"/>
              </a:buClr>
              <a:buFont typeface="Arial"/>
              <a:buChar char="•"/>
            </a:pPr>
            <a:r>
              <a:rPr b="0" lang="pt-BR" sz="2800" spc="-1" strike="noStrike">
                <a:solidFill>
                  <a:srgbClr val="002060"/>
                </a:solidFill>
                <a:latin typeface="Calibri"/>
              </a:rPr>
              <a:t>Mesmas ações do Slide anterior</a:t>
            </a:r>
            <a:endParaRPr b="0" lang="pt-BR" sz="2800" spc="-1" strike="noStrike">
              <a:solidFill>
                <a:srgbClr val="000000"/>
              </a:solidFill>
              <a:latin typeface="Arial"/>
            </a:endParaRPr>
          </a:p>
        </p:txBody>
      </p:sp>
      <p:pic>
        <p:nvPicPr>
          <p:cNvPr id="140" name="Imagem 5" descr=""/>
          <p:cNvPicPr/>
          <p:nvPr/>
        </p:nvPicPr>
        <p:blipFill>
          <a:blip r:embed="rId1"/>
          <a:stretch/>
        </p:blipFill>
        <p:spPr>
          <a:xfrm>
            <a:off x="1414080" y="2414880"/>
            <a:ext cx="9424440" cy="2720160"/>
          </a:xfrm>
          <a:prstGeom prst="rect">
            <a:avLst/>
          </a:prstGeom>
          <a:ln w="0">
            <a:noFill/>
          </a:ln>
        </p:spPr>
      </p:pic>
      <p:sp>
        <p:nvSpPr>
          <p:cNvPr id="141" name="PlaceHolder 1"/>
          <p:cNvSpPr>
            <a:spLocks noGrp="1"/>
          </p:cNvSpPr>
          <p:nvPr>
            <p:ph type="sldNum" idx="4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A72344A-A7A4-4D2F-AC8C-8614E110C3B4}" type="slidenum">
              <a:rPr b="1" lang="pt-BR" sz="1400" spc="-1" strike="noStrike">
                <a:solidFill>
                  <a:schemeClr val="lt1"/>
                </a:solidFill>
                <a:latin typeface="Calibri"/>
              </a:rPr>
              <a:t>32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139">
                                            <p:txEl>
                                              <p:pRg st="0" end="0"/>
                                            </p:txEl>
                                          </p:spTgt>
                                        </p:tgtEl>
                                        <p:attrNameLst>
                                          <p:attrName>style.visibility</p:attrName>
                                        </p:attrNameLst>
                                      </p:cBhvr>
                                      <p:to>
                                        <p:strVal val="visible"/>
                                      </p:to>
                                    </p:set>
                                  </p:childTnLst>
                                </p:cTn>
                              </p:par>
                              <p:par>
                                <p:cTn id="279" nodeType="withEffect" fill="hold" presetClass="entr" presetID="1">
                                  <p:stCondLst>
                                    <p:cond delay="0"/>
                                  </p:stCondLst>
                                  <p:childTnLst>
                                    <p:set>
                                      <p:cBhvr>
                                        <p:cTn id="280"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6666" lnSpcReduction="20000"/>
          </a:bodyPr>
          <a:p>
            <a:pPr algn="ctr" defTabSz="914400">
              <a:lnSpc>
                <a:spcPct val="100000"/>
              </a:lnSpc>
            </a:pPr>
            <a:r>
              <a:rPr b="1" lang="pt-BR" sz="4000" spc="-1" strike="noStrike">
                <a:solidFill>
                  <a:srgbClr val="002060"/>
                </a:solidFill>
                <a:latin typeface="Calibri"/>
                <a:ea typeface="Calibri"/>
              </a:rPr>
              <a:t>10) Queries Demoradas – ALERTA</a:t>
            </a:r>
            <a:endParaRPr b="0" lang="pt-BR" sz="4000" spc="-1" strike="noStrike">
              <a:solidFill>
                <a:srgbClr val="000000"/>
              </a:solidFill>
              <a:latin typeface="Arial"/>
            </a:endParaRPr>
          </a:p>
        </p:txBody>
      </p:sp>
      <p:pic>
        <p:nvPicPr>
          <p:cNvPr id="143" name="Imagem 3" descr=""/>
          <p:cNvPicPr/>
          <p:nvPr/>
        </p:nvPicPr>
        <p:blipFill>
          <a:blip r:embed="rId1"/>
          <a:stretch/>
        </p:blipFill>
        <p:spPr>
          <a:xfrm>
            <a:off x="808200" y="1403280"/>
            <a:ext cx="11252160" cy="4840200"/>
          </a:xfrm>
          <a:prstGeom prst="rect">
            <a:avLst/>
          </a:prstGeom>
          <a:ln w="0">
            <a:noFill/>
          </a:ln>
        </p:spPr>
      </p:pic>
      <p:sp>
        <p:nvSpPr>
          <p:cNvPr id="144" name="PlaceHolder 1"/>
          <p:cNvSpPr>
            <a:spLocks noGrp="1"/>
          </p:cNvSpPr>
          <p:nvPr>
            <p:ph type="sldNum" idx="4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4F4CB9A8-67E1-4735-B02C-23E23C794DAD}" type="slidenum">
              <a:rPr b="1" lang="pt-BR" sz="1400" spc="-1" strike="noStrike">
                <a:solidFill>
                  <a:schemeClr val="lt1"/>
                </a:solidFill>
                <a:latin typeface="Calibri"/>
              </a:rPr>
              <a:t>36</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5" name="CaixaDeTexto 7"/>
          <p:cNvSpPr/>
          <p:nvPr/>
        </p:nvSpPr>
        <p:spPr>
          <a:xfrm>
            <a:off x="834840" y="1440000"/>
            <a:ext cx="11266560" cy="3505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Analisar o resultado database Traces e identificar as queries que estão lentas:</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914400" defTabSz="914400">
              <a:lnSpc>
                <a:spcPct val="100000"/>
              </a:lnSpc>
            </a:pPr>
            <a:r>
              <a:rPr b="0" lang="pt-BR" sz="2800" spc="-1" strike="noStrike">
                <a:solidFill>
                  <a:srgbClr val="0000ff"/>
                </a:solidFill>
                <a:latin typeface="Calibri"/>
              </a:rPr>
              <a:t>SELECT </a:t>
            </a:r>
            <a:r>
              <a:rPr b="0" lang="pt-BR" sz="2800" spc="-1" strike="noStrike">
                <a:solidFill>
                  <a:srgbClr val="808080"/>
                </a:solidFill>
                <a:latin typeface="Calibri"/>
              </a:rPr>
              <a:t>* </a:t>
            </a:r>
            <a:r>
              <a:rPr b="0" lang="pt-BR" sz="2800" spc="-1" strike="noStrike">
                <a:solidFill>
                  <a:srgbClr val="0000ff"/>
                </a:solidFill>
                <a:latin typeface="Calibri"/>
              </a:rPr>
              <a:t>FROM </a:t>
            </a:r>
            <a:r>
              <a:rPr b="0" lang="pt-BR" sz="2800" spc="-1" strike="noStrike">
                <a:solidFill>
                  <a:srgbClr val="008000"/>
                </a:solidFill>
                <a:latin typeface="Calibri"/>
              </a:rPr>
              <a:t>TRACES</a:t>
            </a:r>
            <a:r>
              <a:rPr b="0" lang="pt-BR" sz="2800" spc="-1" strike="noStrike">
                <a:solidFill>
                  <a:srgbClr val="808080"/>
                </a:solidFill>
                <a:latin typeface="Calibri"/>
              </a:rPr>
              <a:t>..</a:t>
            </a:r>
            <a:r>
              <a:rPr b="0" lang="pt-BR" sz="2800" spc="-1" strike="noStrike">
                <a:solidFill>
                  <a:srgbClr val="008000"/>
                </a:solidFill>
                <a:latin typeface="Calibri"/>
              </a:rPr>
              <a:t>TRACES</a:t>
            </a:r>
            <a:endParaRPr b="0" lang="pt-BR" sz="2800" spc="-1" strike="noStrike">
              <a:solidFill>
                <a:srgbClr val="000000"/>
              </a:solidFill>
              <a:latin typeface="Arial"/>
            </a:endParaRPr>
          </a:p>
          <a:p>
            <a:pPr marL="914400" defTabSz="914400">
              <a:lnSpc>
                <a:spcPct val="100000"/>
              </a:lnSpc>
            </a:pP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defTabSz="914400">
              <a:lnSpc>
                <a:spcPct val="100000"/>
              </a:lnSpc>
            </a:pPr>
            <a:r>
              <a:rPr b="0" lang="pt-BR" sz="2800" spc="-1" strike="noStrike">
                <a:solidFill>
                  <a:srgbClr val="002060"/>
                </a:solidFill>
                <a:latin typeface="Calibri"/>
              </a:rPr>
              <a:t>2) Realizar um tuning nas queries e/ou servidor</a:t>
            </a:r>
            <a:endParaRPr b="0" lang="pt-BR" sz="2800" spc="-1" strike="noStrike">
              <a:solidFill>
                <a:srgbClr val="000000"/>
              </a:solidFill>
              <a:latin typeface="Arial"/>
            </a:endParaRPr>
          </a:p>
        </p:txBody>
      </p:sp>
      <p:sp>
        <p:nvSpPr>
          <p:cNvPr id="146"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10) Queries Demoradas – O que fazer?</a:t>
            </a:r>
            <a:endParaRPr b="0" lang="pt-BR" sz="4000" spc="-1" strike="noStrike">
              <a:solidFill>
                <a:srgbClr val="000000"/>
              </a:solidFill>
              <a:latin typeface="Arial"/>
            </a:endParaRPr>
          </a:p>
        </p:txBody>
      </p:sp>
      <p:sp>
        <p:nvSpPr>
          <p:cNvPr id="147" name="PlaceHolder 1"/>
          <p:cNvSpPr>
            <a:spLocks noGrp="1"/>
          </p:cNvSpPr>
          <p:nvPr>
            <p:ph type="sldNum" idx="4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6446BFB-D10D-4A8D-9F08-BBB42D821825}" type="slidenum">
              <a:rPr b="1" lang="pt-BR" sz="1400" spc="-1" strike="noStrike">
                <a:solidFill>
                  <a:schemeClr val="lt1"/>
                </a:solidFill>
                <a:latin typeface="Calibri"/>
              </a:rPr>
              <a:t>36</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10) Queries Demoradas</a:t>
            </a:r>
            <a:endParaRPr b="0" lang="pt-BR" sz="4000" spc="-1" strike="noStrike">
              <a:solidFill>
                <a:srgbClr val="000000"/>
              </a:solidFill>
              <a:latin typeface="Arial"/>
            </a:endParaRPr>
          </a:p>
        </p:txBody>
      </p:sp>
      <p:sp>
        <p:nvSpPr>
          <p:cNvPr id="149" name="Retângulo 1"/>
          <p:cNvSpPr/>
          <p:nvPr/>
        </p:nvSpPr>
        <p:spPr>
          <a:xfrm>
            <a:off x="381960" y="2393280"/>
            <a:ext cx="4862160" cy="1918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você está em horário de almoço e recebe vários alertas de queries lentas.”</a:t>
            </a:r>
            <a:endParaRPr b="0" lang="pt-BR" sz="3000" spc="-1" strike="noStrike">
              <a:solidFill>
                <a:srgbClr val="000000"/>
              </a:solidFill>
              <a:latin typeface="Arial"/>
            </a:endParaRPr>
          </a:p>
        </p:txBody>
      </p:sp>
      <p:pic>
        <p:nvPicPr>
          <p:cNvPr id="150" name="Picture 2" descr="When I realize I left a transaction open on my desktop before leaving to lunch"/>
          <p:cNvPicPr/>
          <p:nvPr/>
        </p:nvPicPr>
        <p:blipFill>
          <a:blip r:embed="rId1"/>
          <a:stretch/>
        </p:blipFill>
        <p:spPr>
          <a:xfrm>
            <a:off x="5393880" y="1845360"/>
            <a:ext cx="6670080" cy="3645000"/>
          </a:xfrm>
          <a:prstGeom prst="rect">
            <a:avLst/>
          </a:prstGeom>
          <a:ln w="0">
            <a:noFill/>
          </a:ln>
        </p:spPr>
      </p:pic>
      <p:sp>
        <p:nvSpPr>
          <p:cNvPr id="151" name="PlaceHolder 1"/>
          <p:cNvSpPr>
            <a:spLocks noGrp="1"/>
          </p:cNvSpPr>
          <p:nvPr>
            <p:ph type="sldNum" idx="4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9957A34-E7AF-4CEF-918F-5989066E058C}" type="slidenum">
              <a:rPr b="1" lang="pt-BR" sz="1400" spc="-1" strike="noStrike">
                <a:solidFill>
                  <a:schemeClr val="lt1"/>
                </a:solidFill>
                <a:latin typeface="Calibri"/>
              </a:rPr>
              <a:t>38</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295" dur="indefinite" restart="never" nodeType="tmRoot">
          <p:childTnLst>
            <p:seq>
              <p:cTn id="296" dur="indefinite" nodeType="mainSeq">
                <p:childTnLst>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11) Falha de JOB – ALERTA</a:t>
            </a:r>
            <a:endParaRPr b="0" lang="pt-BR" sz="4000" spc="-1" strike="noStrike">
              <a:solidFill>
                <a:srgbClr val="000000"/>
              </a:solidFill>
              <a:latin typeface="Arial"/>
            </a:endParaRPr>
          </a:p>
        </p:txBody>
      </p:sp>
      <p:pic>
        <p:nvPicPr>
          <p:cNvPr id="153" name="Imagem 3" descr=""/>
          <p:cNvPicPr/>
          <p:nvPr/>
        </p:nvPicPr>
        <p:blipFill>
          <a:blip r:embed="rId1"/>
          <a:stretch/>
        </p:blipFill>
        <p:spPr>
          <a:xfrm>
            <a:off x="488520" y="2361600"/>
            <a:ext cx="11086920" cy="2580840"/>
          </a:xfrm>
          <a:prstGeom prst="rect">
            <a:avLst/>
          </a:prstGeom>
          <a:ln w="0">
            <a:noFill/>
          </a:ln>
        </p:spPr>
      </p:pic>
      <p:sp>
        <p:nvSpPr>
          <p:cNvPr id="154" name="PlaceHolder 1"/>
          <p:cNvSpPr>
            <a:spLocks noGrp="1"/>
          </p:cNvSpPr>
          <p:nvPr>
            <p:ph type="sldNum" idx="4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A5D8FE9-9026-4D03-B51E-B1C6D07AA3B2}" type="slidenum">
              <a:rPr b="1" lang="pt-BR" sz="1400" spc="-1" strike="noStrike">
                <a:solidFill>
                  <a:schemeClr val="lt1"/>
                </a:solidFill>
                <a:latin typeface="Calibri"/>
              </a:rPr>
              <a:t>39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8888" lnSpcReduction="20000"/>
          </a:bodyPr>
          <a:p>
            <a:pPr algn="ctr" defTabSz="914400">
              <a:lnSpc>
                <a:spcPct val="100000"/>
              </a:lnSpc>
              <a:spcAft>
                <a:spcPts val="799"/>
              </a:spcAft>
            </a:pPr>
            <a:r>
              <a:rPr b="1" lang="pt-BR" sz="4000" spc="-1" strike="noStrike">
                <a:solidFill>
                  <a:srgbClr val="002060"/>
                </a:solidFill>
                <a:latin typeface="Calibri"/>
                <a:ea typeface="Calibri"/>
              </a:rPr>
              <a:t>1) Processo Bloqueado – ALERTA</a:t>
            </a:r>
            <a:endParaRPr b="0" lang="pt-BR" sz="4000" spc="-1" strike="noStrike">
              <a:solidFill>
                <a:srgbClr val="000000"/>
              </a:solidFill>
              <a:latin typeface="Arial"/>
            </a:endParaRPr>
          </a:p>
        </p:txBody>
      </p:sp>
      <p:pic>
        <p:nvPicPr>
          <p:cNvPr id="38" name="Imagem 3" descr=""/>
          <p:cNvPicPr/>
          <p:nvPr/>
        </p:nvPicPr>
        <p:blipFill>
          <a:blip r:embed="rId1"/>
          <a:stretch/>
        </p:blipFill>
        <p:spPr>
          <a:xfrm>
            <a:off x="978120" y="1388520"/>
            <a:ext cx="10715760" cy="5108040"/>
          </a:xfrm>
          <a:prstGeom prst="rect">
            <a:avLst/>
          </a:prstGeom>
          <a:ln w="0">
            <a:noFill/>
          </a:ln>
        </p:spPr>
      </p:pic>
      <p:sp>
        <p:nvSpPr>
          <p:cNvPr id="39" name="PlaceHolder 1"/>
          <p:cNvSpPr>
            <a:spLocks noGrp="1"/>
          </p:cNvSpPr>
          <p:nvPr>
            <p:ph type="sldNum" idx="1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1BC1BAA-D043-4F6C-916E-06AB37639619}" type="slidenum">
              <a:rPr b="1" lang="pt-BR" sz="1400" spc="-1" strike="noStrike">
                <a:solidFill>
                  <a:schemeClr val="lt1"/>
                </a:solidFill>
                <a:latin typeface="Calibri"/>
              </a:rPr>
              <a:t>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55" name="CaixaDeTexto 7"/>
          <p:cNvSpPr/>
          <p:nvPr/>
        </p:nvSpPr>
        <p:spPr>
          <a:xfrm>
            <a:off x="834840" y="1440000"/>
            <a:ext cx="11266560" cy="82116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002060"/>
              </a:buClr>
              <a:buFont typeface="Calibri Light"/>
              <a:buAutoNum type="arabicParenR"/>
            </a:pPr>
            <a:r>
              <a:rPr b="0" lang="pt-BR" sz="2400" spc="-1" strike="noStrike">
                <a:solidFill>
                  <a:srgbClr val="002060"/>
                </a:solidFill>
                <a:latin typeface="Calibri"/>
              </a:rPr>
              <a:t>Verificar o History de cada JOB para entender qual foi o erro.</a:t>
            </a:r>
            <a:endParaRPr b="0" lang="pt-BR" sz="2400" spc="-1" strike="noStrike">
              <a:solidFill>
                <a:srgbClr val="000000"/>
              </a:solidFill>
              <a:latin typeface="Arial"/>
            </a:endParaRPr>
          </a:p>
          <a:p>
            <a:pPr marL="457200" indent="-457200" defTabSz="914400">
              <a:lnSpc>
                <a:spcPct val="100000"/>
              </a:lnSpc>
              <a:buClr>
                <a:srgbClr val="002060"/>
              </a:buClr>
              <a:buFont typeface="Calibri Light"/>
              <a:buAutoNum type="arabicParenR"/>
            </a:pPr>
            <a:r>
              <a:rPr b="0" lang="pt-BR" sz="2400" spc="-1" strike="noStrike">
                <a:solidFill>
                  <a:srgbClr val="002060"/>
                </a:solidFill>
                <a:latin typeface="Calibri"/>
              </a:rPr>
              <a:t>Identificado o erro, fazer as devidas correções.</a:t>
            </a:r>
            <a:endParaRPr b="0" lang="pt-BR" sz="2400" spc="-1" strike="noStrike">
              <a:solidFill>
                <a:srgbClr val="000000"/>
              </a:solidFill>
              <a:latin typeface="Arial"/>
            </a:endParaRPr>
          </a:p>
        </p:txBody>
      </p:sp>
      <p:sp>
        <p:nvSpPr>
          <p:cNvPr id="156"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11) Falha de JOB – O que fazer?</a:t>
            </a:r>
            <a:endParaRPr b="0" lang="pt-BR" sz="4000" spc="-1" strike="noStrike">
              <a:solidFill>
                <a:srgbClr val="000000"/>
              </a:solidFill>
              <a:latin typeface="Arial"/>
            </a:endParaRPr>
          </a:p>
        </p:txBody>
      </p:sp>
      <p:pic>
        <p:nvPicPr>
          <p:cNvPr id="157" name="Imagem 2" descr=""/>
          <p:cNvPicPr/>
          <p:nvPr/>
        </p:nvPicPr>
        <p:blipFill>
          <a:blip r:embed="rId1"/>
          <a:stretch/>
        </p:blipFill>
        <p:spPr>
          <a:xfrm>
            <a:off x="3600000" y="2464920"/>
            <a:ext cx="4991400" cy="3708720"/>
          </a:xfrm>
          <a:prstGeom prst="rect">
            <a:avLst/>
          </a:prstGeom>
          <a:ln w="0">
            <a:noFill/>
          </a:ln>
        </p:spPr>
      </p:pic>
      <p:sp>
        <p:nvSpPr>
          <p:cNvPr id="158" name="PlaceHolder 1"/>
          <p:cNvSpPr>
            <a:spLocks noGrp="1"/>
          </p:cNvSpPr>
          <p:nvPr>
            <p:ph type="sldNum" idx="4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68EF3E9-B3E4-42A7-ABED-599AD7F1387E}" type="slidenum">
              <a:rPr b="1" lang="pt-BR" sz="1400" spc="-1" strike="noStrike">
                <a:solidFill>
                  <a:schemeClr val="lt1"/>
                </a:solidFill>
                <a:latin typeface="Calibri"/>
              </a:rPr>
              <a:t>39</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01" dur="indefinite" restart="never" nodeType="tmRoot">
          <p:childTnLst>
            <p:seq>
              <p:cTn id="302" dur="indefinite" nodeType="mainSeq">
                <p:childTnLst>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3333" lnSpcReduction="10000"/>
          </a:bodyPr>
          <a:p>
            <a:pPr algn="ctr" defTabSz="914400">
              <a:lnSpc>
                <a:spcPct val="100000"/>
              </a:lnSpc>
              <a:spcAft>
                <a:spcPts val="799"/>
              </a:spcAft>
            </a:pPr>
            <a:r>
              <a:rPr b="1" lang="pt-BR" sz="4000" spc="-1" strike="noStrike">
                <a:solidFill>
                  <a:srgbClr val="002060"/>
                </a:solidFill>
                <a:latin typeface="Calibri"/>
                <a:ea typeface="Calibri"/>
              </a:rPr>
              <a:t>12) SQL Server Reiniciado</a:t>
            </a:r>
            <a:r>
              <a:rPr b="0" lang="pt-BR" sz="4000" spc="-1" strike="noStrike">
                <a:solidFill>
                  <a:srgbClr val="002060"/>
                </a:solidFill>
                <a:latin typeface="Calibri"/>
                <a:ea typeface="Calibri"/>
              </a:rPr>
              <a:t> </a:t>
            </a:r>
            <a:r>
              <a:rPr b="1" lang="pt-BR" sz="4000" spc="-1" strike="noStrike">
                <a:solidFill>
                  <a:srgbClr val="002060"/>
                </a:solidFill>
                <a:latin typeface="Calibri"/>
                <a:ea typeface="Calibri"/>
              </a:rPr>
              <a:t>– ALERTA</a:t>
            </a:r>
            <a:endParaRPr b="0" lang="pt-BR" sz="4000" spc="-1" strike="noStrike">
              <a:solidFill>
                <a:srgbClr val="000000"/>
              </a:solidFill>
              <a:latin typeface="Arial"/>
            </a:endParaRPr>
          </a:p>
        </p:txBody>
      </p:sp>
      <p:pic>
        <p:nvPicPr>
          <p:cNvPr id="160" name="Imagem 5" descr=""/>
          <p:cNvPicPr/>
          <p:nvPr/>
        </p:nvPicPr>
        <p:blipFill>
          <a:blip r:embed="rId1"/>
          <a:stretch/>
        </p:blipFill>
        <p:spPr>
          <a:xfrm>
            <a:off x="2177640" y="1995120"/>
            <a:ext cx="8198280" cy="3352680"/>
          </a:xfrm>
          <a:prstGeom prst="rect">
            <a:avLst/>
          </a:prstGeom>
          <a:ln w="0">
            <a:noFill/>
          </a:ln>
        </p:spPr>
      </p:pic>
      <p:sp>
        <p:nvSpPr>
          <p:cNvPr id="161" name="PlaceHolder 1"/>
          <p:cNvSpPr>
            <a:spLocks noGrp="1"/>
          </p:cNvSpPr>
          <p:nvPr>
            <p:ph type="sldNum" idx="4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2EF5C43-038B-4B9E-BE1B-8927C0676C48}" type="slidenum">
              <a:rPr b="1" lang="pt-BR" sz="1400" spc="-1" strike="noStrike">
                <a:solidFill>
                  <a:schemeClr val="lt1"/>
                </a:solidFill>
                <a:latin typeface="Calibri"/>
              </a:rPr>
              <a:t>41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2" name="CaixaDeTexto 7"/>
          <p:cNvSpPr/>
          <p:nvPr/>
        </p:nvSpPr>
        <p:spPr>
          <a:xfrm>
            <a:off x="834840" y="1440000"/>
            <a:ext cx="11266560" cy="1675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Calibri Light"/>
              <a:buAutoNum type="arabicParenR"/>
            </a:pPr>
            <a:r>
              <a:rPr b="0" lang="pt-BR" sz="2800" spc="-1" strike="noStrike">
                <a:solidFill>
                  <a:srgbClr val="002060"/>
                </a:solidFill>
                <a:latin typeface="Calibri"/>
              </a:rPr>
              <a:t>Verificar o motivo do Restart no error log ou com as pessoas que tem acesso para reiniciar (infra ou DBA).</a:t>
            </a:r>
            <a:endParaRPr b="0" lang="pt-BR" sz="2800" spc="-1" strike="noStrike">
              <a:solidFill>
                <a:srgbClr val="000000"/>
              </a:solidFill>
              <a:latin typeface="Arial"/>
            </a:endParaRPr>
          </a:p>
        </p:txBody>
      </p:sp>
      <p:sp>
        <p:nvSpPr>
          <p:cNvPr id="163"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12) SQL Server Reiniciado – O que fazer?</a:t>
            </a:r>
            <a:endParaRPr b="0" lang="pt-BR" sz="4000" spc="-1" strike="noStrike">
              <a:solidFill>
                <a:srgbClr val="000000"/>
              </a:solidFill>
              <a:latin typeface="Arial"/>
            </a:endParaRPr>
          </a:p>
        </p:txBody>
      </p:sp>
      <p:sp>
        <p:nvSpPr>
          <p:cNvPr id="164" name="PlaceHolder 1"/>
          <p:cNvSpPr>
            <a:spLocks noGrp="1"/>
          </p:cNvSpPr>
          <p:nvPr>
            <p:ph type="sldNum" idx="4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B7A52AC-5DBB-44F9-B302-B50D5B573B76}" type="slidenum">
              <a:rPr b="1" lang="pt-BR" sz="1400" spc="-1" strike="noStrike">
                <a:solidFill>
                  <a:schemeClr val="lt1"/>
                </a:solidFill>
                <a:latin typeface="Calibri"/>
              </a:rPr>
              <a:t>41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13) Database Criada - ALERTA</a:t>
            </a:r>
            <a:endParaRPr b="0" lang="pt-BR" sz="4000" spc="-1" strike="noStrike">
              <a:solidFill>
                <a:srgbClr val="000000"/>
              </a:solidFill>
              <a:latin typeface="Arial"/>
            </a:endParaRPr>
          </a:p>
        </p:txBody>
      </p:sp>
      <p:pic>
        <p:nvPicPr>
          <p:cNvPr id="166" name="Imagem 2" descr=""/>
          <p:cNvPicPr/>
          <p:nvPr/>
        </p:nvPicPr>
        <p:blipFill>
          <a:blip r:embed="rId1"/>
          <a:stretch/>
        </p:blipFill>
        <p:spPr>
          <a:xfrm>
            <a:off x="1468440" y="1896480"/>
            <a:ext cx="9966240" cy="3483000"/>
          </a:xfrm>
          <a:prstGeom prst="rect">
            <a:avLst/>
          </a:prstGeom>
          <a:ln w="0">
            <a:noFill/>
          </a:ln>
        </p:spPr>
      </p:pic>
      <p:sp>
        <p:nvSpPr>
          <p:cNvPr id="167" name="PlaceHolder 1"/>
          <p:cNvSpPr>
            <a:spLocks noGrp="1"/>
          </p:cNvSpPr>
          <p:nvPr>
            <p:ph type="sldNum" idx="4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024D36E3-396B-467F-B96B-3C42B29B3D50}" type="slidenum">
              <a:rPr b="1" lang="pt-BR" sz="1400" spc="-1" strike="noStrike">
                <a:solidFill>
                  <a:schemeClr val="lt1"/>
                </a:solidFill>
                <a:latin typeface="Calibri"/>
              </a:rPr>
              <a:t>43</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8"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3333" lnSpcReduction="10000"/>
          </a:bodyPr>
          <a:p>
            <a:pPr algn="ctr" defTabSz="914400">
              <a:lnSpc>
                <a:spcPct val="100000"/>
              </a:lnSpc>
              <a:spcAft>
                <a:spcPts val="799"/>
              </a:spcAft>
            </a:pPr>
            <a:r>
              <a:rPr b="1" lang="pt-BR" sz="4000" spc="-1" strike="noStrike">
                <a:solidFill>
                  <a:srgbClr val="002060"/>
                </a:solidFill>
                <a:latin typeface="Calibri"/>
                <a:ea typeface="Calibri"/>
              </a:rPr>
              <a:t>13) Database Criada – O que fazer?</a:t>
            </a:r>
            <a:endParaRPr b="0" lang="pt-BR" sz="4000" spc="-1" strike="noStrike">
              <a:solidFill>
                <a:srgbClr val="000000"/>
              </a:solidFill>
              <a:latin typeface="Arial"/>
            </a:endParaRPr>
          </a:p>
        </p:txBody>
      </p:sp>
      <p:sp>
        <p:nvSpPr>
          <p:cNvPr id="169" name="CaixaDeTexto 3"/>
          <p:cNvSpPr/>
          <p:nvPr/>
        </p:nvSpPr>
        <p:spPr>
          <a:xfrm>
            <a:off x="834840" y="1440000"/>
            <a:ext cx="11266560" cy="3505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Verificar com os responsáveis se estão cientes da nova base.</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Verificar se é uma nova base de </a:t>
            </a:r>
            <a:r>
              <a:rPr b="1" lang="pt-BR" sz="2800" spc="-1" strike="noStrike">
                <a:solidFill>
                  <a:srgbClr val="002060"/>
                </a:solidFill>
                <a:latin typeface="Calibri"/>
              </a:rPr>
              <a:t>produção</a:t>
            </a:r>
            <a:r>
              <a:rPr b="0" lang="pt-BR" sz="2800" spc="-1" strike="noStrike">
                <a:solidFill>
                  <a:srgbClr val="002060"/>
                </a:solidFill>
                <a:latin typeface="Calibri"/>
              </a:rPr>
              <a:t> ou </a:t>
            </a:r>
            <a:r>
              <a:rPr b="1" lang="pt-BR" sz="2800" spc="-1" strike="noStrike">
                <a:solidFill>
                  <a:srgbClr val="002060"/>
                </a:solidFill>
                <a:latin typeface="Calibri"/>
              </a:rPr>
              <a:t>homologação</a:t>
            </a:r>
            <a:r>
              <a:rPr b="0" lang="pt-BR" sz="2800" spc="-1" strike="noStrike">
                <a:solidFill>
                  <a:srgbClr val="002060"/>
                </a:solidFill>
                <a:latin typeface="Calibri"/>
              </a:rPr>
              <a:t>.</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marL="514440" indent="-514440" defTabSz="914400">
              <a:lnSpc>
                <a:spcPct val="100000"/>
              </a:lnSpc>
              <a:buClr>
                <a:srgbClr val="002060"/>
              </a:buClr>
              <a:buFont typeface="OpenSymbol"/>
              <a:buAutoNum type="arabicParenR"/>
            </a:pPr>
            <a:r>
              <a:rPr b="0" lang="pt-BR" sz="2800" spc="-1" strike="noStrike">
                <a:solidFill>
                  <a:srgbClr val="002060"/>
                </a:solidFill>
                <a:latin typeface="Calibri"/>
              </a:rPr>
              <a:t>Verificar qual o </a:t>
            </a:r>
            <a:r>
              <a:rPr b="1" lang="pt-BR" sz="2800" spc="-1" strike="noStrike">
                <a:solidFill>
                  <a:srgbClr val="002060"/>
                </a:solidFill>
                <a:latin typeface="Calibri"/>
              </a:rPr>
              <a:t>Recovery Model</a:t>
            </a:r>
            <a:r>
              <a:rPr b="0" lang="pt-BR" sz="2800" spc="-1" strike="noStrike">
                <a:solidFill>
                  <a:srgbClr val="002060"/>
                </a:solidFill>
                <a:latin typeface="Calibri"/>
              </a:rPr>
              <a:t> mais adequado (</a:t>
            </a:r>
            <a:r>
              <a:rPr b="1" lang="pt-BR" sz="2800" spc="-1" strike="noStrike">
                <a:solidFill>
                  <a:srgbClr val="002060"/>
                </a:solidFill>
                <a:latin typeface="Calibri"/>
              </a:rPr>
              <a:t>FULL</a:t>
            </a:r>
            <a:r>
              <a:rPr b="0" lang="pt-BR" sz="2800" spc="-1" strike="noStrike">
                <a:solidFill>
                  <a:srgbClr val="002060"/>
                </a:solidFill>
                <a:latin typeface="Calibri"/>
              </a:rPr>
              <a:t> ou </a:t>
            </a:r>
            <a:r>
              <a:rPr b="1" lang="pt-BR" sz="2800" spc="-1" strike="noStrike">
                <a:solidFill>
                  <a:srgbClr val="002060"/>
                </a:solidFill>
                <a:latin typeface="Calibri"/>
              </a:rPr>
              <a:t>SIMPLE</a:t>
            </a:r>
            <a:r>
              <a:rPr b="0" lang="pt-BR" sz="2800" spc="-1" strike="noStrike">
                <a:solidFill>
                  <a:srgbClr val="002060"/>
                </a:solidFill>
                <a:latin typeface="Calibri"/>
              </a:rPr>
              <a:t>). </a:t>
            </a:r>
            <a:endParaRPr b="0" lang="pt-BR" sz="2800" spc="-1" strike="noStrike">
              <a:solidFill>
                <a:srgbClr val="000000"/>
              </a:solidFill>
              <a:latin typeface="Arial"/>
            </a:endParaRPr>
          </a:p>
        </p:txBody>
      </p:sp>
      <p:sp>
        <p:nvSpPr>
          <p:cNvPr id="170" name="PlaceHolder 1"/>
          <p:cNvSpPr>
            <a:spLocks noGrp="1"/>
          </p:cNvSpPr>
          <p:nvPr>
            <p:ph type="sldNum" idx="5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9D9F2E3-9D3C-4CC9-8E72-AD1902868029}" type="slidenum">
              <a:rPr b="1" lang="pt-BR" sz="1400" spc="-1" strike="noStrike">
                <a:solidFill>
                  <a:schemeClr val="lt1"/>
                </a:solidFill>
                <a:latin typeface="Calibri"/>
              </a:rPr>
              <a:t>44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15" dur="indefinite" restart="never" nodeType="tmRoot">
          <p:childTnLst>
            <p:seq>
              <p:cTn id="316" dur="indefinite" nodeType="mainSeq">
                <p:childTnLst>
                  <p:par>
                    <p:cTn id="317" fill="hold">
                      <p:stCondLst>
                        <p:cond delay="0"/>
                      </p:stCondLst>
                      <p:childTnLst>
                        <p:par>
                          <p:cTn id="318" fill="hold">
                            <p:stCondLst>
                              <p:cond delay="0"/>
                            </p:stCondLst>
                            <p:childTnLst>
                              <p:par>
                                <p:cTn id="319" nodeType="withEffect" fill="hold" presetClass="entr" presetID="1">
                                  <p:stCondLst>
                                    <p:cond delay="0"/>
                                  </p:stCondLst>
                                  <p:childTnLst>
                                    <p:set>
                                      <p:cBhvr>
                                        <p:cTn id="320" dur="1" fill="hold">
                                          <p:stCondLst>
                                            <p:cond delay="0"/>
                                          </p:stCondLst>
                                        </p:cTn>
                                        <p:tgtEl>
                                          <p:spTgt spid="169">
                                            <p:txEl>
                                              <p:pRg st="2" end="2"/>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169">
                                            <p:txEl>
                                              <p:pRg st="4" end="4"/>
                                            </p:txEl>
                                          </p:spTgt>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16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3333" lnSpcReduction="10000"/>
          </a:bodyPr>
          <a:p>
            <a:pPr algn="ctr" defTabSz="914400">
              <a:lnSpc>
                <a:spcPct val="100000"/>
              </a:lnSpc>
              <a:spcAft>
                <a:spcPts val="799"/>
              </a:spcAft>
            </a:pPr>
            <a:r>
              <a:rPr b="1" lang="pt-BR" sz="4000" spc="-1" strike="noStrike">
                <a:solidFill>
                  <a:srgbClr val="002060"/>
                </a:solidFill>
                <a:latin typeface="Calibri"/>
                <a:ea typeface="Calibri"/>
              </a:rPr>
              <a:t>14) Database sem Backup</a:t>
            </a:r>
            <a:r>
              <a:rPr b="0" lang="pt-BR" sz="4000" spc="-1" strike="noStrike">
                <a:solidFill>
                  <a:srgbClr val="002060"/>
                </a:solidFill>
                <a:latin typeface="Calibri"/>
                <a:ea typeface="Calibri"/>
              </a:rPr>
              <a:t> </a:t>
            </a:r>
            <a:r>
              <a:rPr b="1" lang="pt-BR" sz="4000" spc="-1" strike="noStrike">
                <a:solidFill>
                  <a:srgbClr val="002060"/>
                </a:solidFill>
                <a:latin typeface="Calibri"/>
                <a:ea typeface="Calibri"/>
              </a:rPr>
              <a:t>– ALERTA</a:t>
            </a:r>
            <a:endParaRPr b="0" lang="pt-BR" sz="4000" spc="-1" strike="noStrike">
              <a:solidFill>
                <a:srgbClr val="000000"/>
              </a:solidFill>
              <a:latin typeface="Arial"/>
            </a:endParaRPr>
          </a:p>
        </p:txBody>
      </p:sp>
      <p:pic>
        <p:nvPicPr>
          <p:cNvPr id="172" name="Imagem 3" descr=""/>
          <p:cNvPicPr/>
          <p:nvPr/>
        </p:nvPicPr>
        <p:blipFill>
          <a:blip r:embed="rId1"/>
          <a:stretch/>
        </p:blipFill>
        <p:spPr>
          <a:xfrm>
            <a:off x="2673000" y="1683000"/>
            <a:ext cx="7057800" cy="4100760"/>
          </a:xfrm>
          <a:prstGeom prst="rect">
            <a:avLst/>
          </a:prstGeom>
          <a:ln w="0">
            <a:noFill/>
          </a:ln>
        </p:spPr>
      </p:pic>
      <p:sp>
        <p:nvSpPr>
          <p:cNvPr id="173" name="PlaceHolder 1"/>
          <p:cNvSpPr>
            <a:spLocks noGrp="1"/>
          </p:cNvSpPr>
          <p:nvPr>
            <p:ph type="sldNum" idx="5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3ED9AA7-BA07-45A2-9750-88771C0968CA}" type="slidenum">
              <a:rPr b="1" lang="pt-BR" sz="1400" spc="-1" strike="noStrike">
                <a:solidFill>
                  <a:schemeClr val="lt1"/>
                </a:solidFill>
                <a:latin typeface="Calibri"/>
              </a:rPr>
              <a:t>45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4" name="CaixaDeTexto 7"/>
          <p:cNvSpPr/>
          <p:nvPr/>
        </p:nvSpPr>
        <p:spPr>
          <a:xfrm>
            <a:off x="834840" y="1440000"/>
            <a:ext cx="11266560" cy="1675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457200" indent="-457200" defTabSz="914400">
              <a:lnSpc>
                <a:spcPct val="100000"/>
              </a:lnSpc>
              <a:buClr>
                <a:srgbClr val="002060"/>
              </a:buClr>
              <a:buFont typeface="Calibri Light"/>
              <a:buAutoNum type="arabicParenR"/>
            </a:pPr>
            <a:r>
              <a:rPr b="0" lang="pt-BR" sz="2800" spc="-1" strike="noStrike">
                <a:solidFill>
                  <a:srgbClr val="002060"/>
                </a:solidFill>
                <a:latin typeface="Calibri"/>
              </a:rPr>
              <a:t>Verificar se a rotina que realiza o Backup falhou ou se está travado</a:t>
            </a:r>
            <a:endParaRPr b="0" lang="pt-BR" sz="2800" spc="-1" strike="noStrike">
              <a:solidFill>
                <a:srgbClr val="000000"/>
              </a:solidFill>
              <a:latin typeface="Arial"/>
            </a:endParaRPr>
          </a:p>
        </p:txBody>
      </p:sp>
      <p:sp>
        <p:nvSpPr>
          <p:cNvPr id="175"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14) Database sem Backup – O que fazer?</a:t>
            </a:r>
            <a:endParaRPr b="0" lang="pt-BR" sz="4000" spc="-1" strike="noStrike">
              <a:solidFill>
                <a:srgbClr val="000000"/>
              </a:solidFill>
              <a:latin typeface="Arial"/>
            </a:endParaRPr>
          </a:p>
        </p:txBody>
      </p:sp>
      <p:sp>
        <p:nvSpPr>
          <p:cNvPr id="176" name="PlaceHolder 1"/>
          <p:cNvSpPr>
            <a:spLocks noGrp="1"/>
          </p:cNvSpPr>
          <p:nvPr>
            <p:ph type="sldNum" idx="5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9EBD4A12-F61D-49E4-977D-D671D44625AB}" type="slidenum">
              <a:rPr b="1" lang="pt-BR" sz="1400" spc="-1" strike="noStrike">
                <a:solidFill>
                  <a:schemeClr val="lt1"/>
                </a:solidFill>
                <a:latin typeface="Calibri"/>
              </a:rPr>
              <a:t>45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25" dur="indefinite" restart="never" nodeType="tmRoot">
          <p:childTnLst>
            <p:seq>
              <p:cTn id="326" dur="indefinite" nodeType="mainSeq">
                <p:childTnLst>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pPr>
            <a:r>
              <a:rPr b="1" lang="pt-BR" sz="4000" spc="-1" strike="noStrike">
                <a:solidFill>
                  <a:srgbClr val="002060"/>
                </a:solidFill>
                <a:latin typeface="Calibri"/>
                <a:ea typeface="Calibri"/>
              </a:rPr>
              <a:t>15) Alertas de Severidade</a:t>
            </a:r>
            <a:endParaRPr b="0" lang="pt-BR" sz="4000" spc="-1" strike="noStrike">
              <a:solidFill>
                <a:srgbClr val="000000"/>
              </a:solidFill>
              <a:latin typeface="Arial"/>
            </a:endParaRPr>
          </a:p>
        </p:txBody>
      </p:sp>
      <p:pic>
        <p:nvPicPr>
          <p:cNvPr id="178" name="Imagem 6" descr=""/>
          <p:cNvPicPr/>
          <p:nvPr/>
        </p:nvPicPr>
        <p:blipFill>
          <a:blip r:embed="rId1"/>
          <a:stretch/>
        </p:blipFill>
        <p:spPr>
          <a:xfrm>
            <a:off x="921240" y="1998360"/>
            <a:ext cx="2557440" cy="3263760"/>
          </a:xfrm>
          <a:prstGeom prst="rect">
            <a:avLst/>
          </a:prstGeom>
          <a:ln w="0">
            <a:noFill/>
          </a:ln>
        </p:spPr>
      </p:pic>
      <p:pic>
        <p:nvPicPr>
          <p:cNvPr id="179" name="Imagem 7" descr=""/>
          <p:cNvPicPr/>
          <p:nvPr/>
        </p:nvPicPr>
        <p:blipFill>
          <a:blip r:embed="rId2"/>
          <a:stretch/>
        </p:blipFill>
        <p:spPr>
          <a:xfrm>
            <a:off x="4305960" y="2163600"/>
            <a:ext cx="6695640" cy="2933280"/>
          </a:xfrm>
          <a:prstGeom prst="rect">
            <a:avLst/>
          </a:prstGeom>
          <a:ln w="0">
            <a:noFill/>
          </a:ln>
        </p:spPr>
      </p:pic>
      <p:sp>
        <p:nvSpPr>
          <p:cNvPr id="180" name="PlaceHolder 1"/>
          <p:cNvSpPr>
            <a:spLocks noGrp="1"/>
          </p:cNvSpPr>
          <p:nvPr>
            <p:ph type="sldNum" idx="5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530EFE87-FA5D-4414-8139-E7EB04226370}" type="slidenum">
              <a:rPr b="1" lang="pt-BR" sz="1400" spc="-1" strike="noStrike">
                <a:solidFill>
                  <a:schemeClr val="lt1"/>
                </a:solidFill>
                <a:latin typeface="Calibri"/>
              </a:rPr>
              <a:t>47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aixaDeTexto 7"/>
          <p:cNvSpPr/>
          <p:nvPr/>
        </p:nvSpPr>
        <p:spPr>
          <a:xfrm>
            <a:off x="834840" y="1440000"/>
            <a:ext cx="11266560" cy="5305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pt-BR" sz="2600" spc="-1" strike="noStrike">
                <a:solidFill>
                  <a:srgbClr val="002060"/>
                </a:solidFill>
                <a:latin typeface="Calibri"/>
              </a:rPr>
              <a:t>Erros de severidade que variam de </a:t>
            </a:r>
            <a:r>
              <a:rPr b="1" lang="pt-BR" sz="2600" spc="-1" strike="noStrike">
                <a:solidFill>
                  <a:srgbClr val="002060"/>
                </a:solidFill>
                <a:latin typeface="Calibri"/>
              </a:rPr>
              <a:t>0 à 25</a:t>
            </a:r>
            <a:r>
              <a:rPr b="0" lang="pt-BR" sz="2600" spc="-1" strike="noStrike">
                <a:solidFill>
                  <a:srgbClr val="002060"/>
                </a:solidFill>
                <a:latin typeface="Calibri"/>
              </a:rPr>
              <a:t>:</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600" spc="-1" strike="noStrike">
                <a:solidFill>
                  <a:srgbClr val="002060"/>
                </a:solidFill>
                <a:latin typeface="Calibri"/>
              </a:rPr>
              <a:t>0-16 -</a:t>
            </a:r>
            <a:r>
              <a:rPr b="0" lang="pt-BR" sz="2600" spc="-1" strike="noStrike">
                <a:solidFill>
                  <a:srgbClr val="002060"/>
                </a:solidFill>
                <a:latin typeface="Calibri"/>
              </a:rPr>
              <a:t> são informações de mensagens e erros menos graves</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600" spc="-1" strike="noStrike">
                <a:solidFill>
                  <a:srgbClr val="002060"/>
                </a:solidFill>
                <a:latin typeface="Calibri"/>
              </a:rPr>
              <a:t>17-19 –</a:t>
            </a:r>
            <a:r>
              <a:rPr b="0" lang="pt-BR" sz="2600" spc="-1" strike="noStrike">
                <a:solidFill>
                  <a:srgbClr val="002060"/>
                </a:solidFill>
                <a:latin typeface="Calibri"/>
              </a:rPr>
              <a:t> Erros um pouco mais graves mais que não matam a conexão</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600" spc="-1" strike="noStrike">
                <a:solidFill>
                  <a:srgbClr val="002060"/>
                </a:solidFill>
                <a:latin typeface="Calibri"/>
              </a:rPr>
              <a:t>20 -</a:t>
            </a:r>
            <a:r>
              <a:rPr b="0" lang="pt-BR" sz="2600" spc="-1" strike="noStrike">
                <a:solidFill>
                  <a:srgbClr val="002060"/>
                </a:solidFill>
                <a:latin typeface="Calibri"/>
              </a:rPr>
              <a:t> Mata a conexão da aplicação com o banco mas não tem impacto no servidor</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600" spc="-1" strike="noStrike">
                <a:solidFill>
                  <a:srgbClr val="002060"/>
                </a:solidFill>
                <a:latin typeface="Calibri"/>
              </a:rPr>
              <a:t>21 – </a:t>
            </a:r>
            <a:r>
              <a:rPr b="0" lang="pt-BR" sz="2600" spc="-1" strike="noStrike">
                <a:solidFill>
                  <a:srgbClr val="002060"/>
                </a:solidFill>
                <a:latin typeface="Calibri"/>
              </a:rPr>
              <a:t>Aconteceu um problema grave em uma base mas é improvável que tenha sido danificada</a:t>
            </a:r>
            <a:endParaRPr b="0" lang="pt-BR" sz="2600" spc="-1" strike="noStrike">
              <a:solidFill>
                <a:srgbClr val="000000"/>
              </a:solidFill>
              <a:latin typeface="Arial"/>
            </a:endParaRPr>
          </a:p>
          <a:p>
            <a:pPr lvl="1" marL="914400" indent="-457200" defTabSz="914400">
              <a:lnSpc>
                <a:spcPct val="100000"/>
              </a:lnSpc>
              <a:buClr>
                <a:srgbClr val="002060"/>
              </a:buClr>
              <a:buFont typeface="Arial"/>
              <a:buChar char="•"/>
            </a:pPr>
            <a:r>
              <a:rPr b="1" lang="pt-BR" sz="2600" spc="-1" strike="noStrike">
                <a:solidFill>
                  <a:srgbClr val="002060"/>
                </a:solidFill>
                <a:latin typeface="Calibri"/>
              </a:rPr>
              <a:t>22-25 – </a:t>
            </a:r>
            <a:r>
              <a:rPr b="1" lang="pt-BR" sz="2600" spc="-1" strike="noStrike">
                <a:solidFill>
                  <a:srgbClr val="ff0000"/>
                </a:solidFill>
                <a:latin typeface="Calibri"/>
              </a:rPr>
              <a:t>A CASA CAIU!!!</a:t>
            </a:r>
            <a:r>
              <a:rPr b="0" lang="pt-BR" sz="2600" spc="-1" strike="noStrike">
                <a:solidFill>
                  <a:srgbClr val="ff0000"/>
                </a:solidFill>
                <a:latin typeface="Calibri"/>
              </a:rPr>
              <a:t> </a:t>
            </a:r>
            <a:r>
              <a:rPr b="0" lang="pt-BR" sz="2600" spc="-1" strike="noStrike">
                <a:solidFill>
                  <a:srgbClr val="002060"/>
                </a:solidFill>
                <a:latin typeface="Calibri"/>
              </a:rPr>
              <a:t>Ou é problema de corrupção ou o SQL Server caiu por um erro grave</a:t>
            </a:r>
            <a:endParaRPr b="0" lang="pt-BR" sz="26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defTabSz="914400">
              <a:lnSpc>
                <a:spcPct val="100000"/>
              </a:lnSpc>
            </a:pPr>
            <a:r>
              <a:rPr b="1" lang="pt-BR" sz="1800" spc="-1" strike="noStrike">
                <a:solidFill>
                  <a:srgbClr val="002060"/>
                </a:solidFill>
                <a:latin typeface="Calibri"/>
              </a:rPr>
              <a:t>Lista completa com detalhes: </a:t>
            </a:r>
            <a:r>
              <a:rPr b="1" lang="pt-BR" sz="1800" spc="-1" strike="noStrike" u="sng">
                <a:solidFill>
                  <a:srgbClr val="0563c1"/>
                </a:solidFill>
                <a:uFillTx/>
                <a:latin typeface="Calibri"/>
                <a:hlinkClick r:id="rId1"/>
              </a:rPr>
              <a:t>http://msdn.microsoft.com/en-us/library/ms164086.aspx</a:t>
            </a:r>
            <a:endParaRPr b="0" lang="pt-BR" sz="1800" spc="-1" strike="noStrike">
              <a:solidFill>
                <a:srgbClr val="000000"/>
              </a:solidFill>
              <a:latin typeface="Arial"/>
            </a:endParaRPr>
          </a:p>
        </p:txBody>
      </p:sp>
      <p:sp>
        <p:nvSpPr>
          <p:cNvPr id="182"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ea typeface="Calibri"/>
              </a:rPr>
              <a:t>15) Alertas de Severidade</a:t>
            </a:r>
            <a:endParaRPr b="0" lang="pt-BR" sz="4000" spc="-1" strike="noStrike">
              <a:solidFill>
                <a:srgbClr val="000000"/>
              </a:solidFill>
              <a:latin typeface="Arial"/>
            </a:endParaRPr>
          </a:p>
        </p:txBody>
      </p:sp>
      <p:sp>
        <p:nvSpPr>
          <p:cNvPr id="183" name="PlaceHolder 1"/>
          <p:cNvSpPr>
            <a:spLocks noGrp="1"/>
          </p:cNvSpPr>
          <p:nvPr>
            <p:ph type="sldNum" idx="5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CC9A456-A41B-4089-B31B-7335E591DA08}" type="slidenum">
              <a:rPr b="1" lang="pt-BR" sz="1400" spc="-1" strike="noStrike">
                <a:solidFill>
                  <a:schemeClr val="lt1"/>
                </a:solidFill>
                <a:latin typeface="Calibri"/>
              </a:rPr>
              <a:t>47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31" dur="indefinite" restart="never" nodeType="tmRoot">
          <p:childTnLst>
            <p:seq>
              <p:cTn id="332" dur="indefinite" nodeType="mainSeq">
                <p:childTnLst>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181">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181">
                                            <p:txEl>
                                              <p:pRg st="3" end="3"/>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181">
                                            <p:txEl>
                                              <p:pRg st="4" end="4"/>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181">
                                            <p:txEl>
                                              <p:pRg st="5" end="5"/>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181">
                                            <p:txEl>
                                              <p:pRg st="6" end="6"/>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18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aixaDeTexto 7"/>
          <p:cNvSpPr/>
          <p:nvPr/>
        </p:nvSpPr>
        <p:spPr>
          <a:xfrm>
            <a:off x="834840" y="1440000"/>
            <a:ext cx="11266560" cy="2069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600" spc="-1" strike="noStrike">
              <a:solidFill>
                <a:srgbClr val="000000"/>
              </a:solidFill>
              <a:latin typeface="Arial"/>
            </a:endParaRPr>
          </a:p>
          <a:p>
            <a:pPr defTabSz="914400">
              <a:lnSpc>
                <a:spcPct val="100000"/>
              </a:lnSpc>
            </a:pPr>
            <a:r>
              <a:rPr b="0" lang="pt-BR" sz="2600" spc="-1" strike="noStrike">
                <a:solidFill>
                  <a:srgbClr val="002060"/>
                </a:solidFill>
                <a:latin typeface="Calibri"/>
              </a:rPr>
              <a:t>Os alertas </a:t>
            </a:r>
            <a:r>
              <a:rPr b="1" lang="pt-BR" sz="2600" spc="-1" strike="noStrike">
                <a:solidFill>
                  <a:srgbClr val="002060"/>
                </a:solidFill>
                <a:latin typeface="Calibri"/>
              </a:rPr>
              <a:t>823</a:t>
            </a:r>
            <a:r>
              <a:rPr b="0" lang="pt-BR" sz="2600" spc="-1" strike="noStrike">
                <a:solidFill>
                  <a:srgbClr val="002060"/>
                </a:solidFill>
                <a:latin typeface="Calibri"/>
              </a:rPr>
              <a:t>, </a:t>
            </a:r>
            <a:r>
              <a:rPr b="1" lang="pt-BR" sz="2600" spc="-1" strike="noStrike">
                <a:solidFill>
                  <a:srgbClr val="002060"/>
                </a:solidFill>
                <a:latin typeface="Calibri"/>
              </a:rPr>
              <a:t>824</a:t>
            </a:r>
            <a:r>
              <a:rPr b="0" lang="pt-BR" sz="2600" spc="-1" strike="noStrike">
                <a:solidFill>
                  <a:srgbClr val="002060"/>
                </a:solidFill>
                <a:latin typeface="Calibri"/>
              </a:rPr>
              <a:t> e </a:t>
            </a:r>
            <a:r>
              <a:rPr b="1" lang="pt-BR" sz="2600" spc="-1" strike="noStrike">
                <a:solidFill>
                  <a:srgbClr val="002060"/>
                </a:solidFill>
                <a:latin typeface="Calibri"/>
              </a:rPr>
              <a:t>825</a:t>
            </a:r>
            <a:r>
              <a:rPr b="0" lang="pt-BR" sz="2600" spc="-1" strike="noStrike">
                <a:solidFill>
                  <a:srgbClr val="002060"/>
                </a:solidFill>
                <a:latin typeface="Calibri"/>
              </a:rPr>
              <a:t> podem indicar problemas de I/0 associadas a corrupção de disco.</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defTabSz="914400">
              <a:lnSpc>
                <a:spcPct val="100000"/>
              </a:lnSpc>
            </a:pPr>
            <a:r>
              <a:rPr b="1" lang="pt-BR" sz="2600" spc="-1" strike="noStrike">
                <a:solidFill>
                  <a:srgbClr val="002060"/>
                </a:solidFill>
                <a:latin typeface="Calibri"/>
              </a:rPr>
              <a:t>OBS: </a:t>
            </a:r>
            <a:r>
              <a:rPr b="0" lang="pt-BR" sz="2600" spc="-1" strike="noStrike">
                <a:solidFill>
                  <a:srgbClr val="002060"/>
                </a:solidFill>
                <a:latin typeface="Calibri"/>
              </a:rPr>
              <a:t>Esses alertas não são testados.</a:t>
            </a:r>
            <a:endParaRPr b="0" lang="pt-BR" sz="2600" spc="-1" strike="noStrike">
              <a:solidFill>
                <a:srgbClr val="000000"/>
              </a:solidFill>
              <a:latin typeface="Arial"/>
            </a:endParaRPr>
          </a:p>
        </p:txBody>
      </p:sp>
      <p:sp>
        <p:nvSpPr>
          <p:cNvPr id="185"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ea typeface="Calibri"/>
              </a:rPr>
              <a:t>15) Alertas de Severidade</a:t>
            </a:r>
            <a:endParaRPr b="0" lang="pt-BR" sz="4000" spc="-1" strike="noStrike">
              <a:solidFill>
                <a:srgbClr val="000000"/>
              </a:solidFill>
              <a:latin typeface="Arial"/>
            </a:endParaRPr>
          </a:p>
        </p:txBody>
      </p:sp>
      <p:graphicFrame>
        <p:nvGraphicFramePr>
          <p:cNvPr id="186" name="Tabela 5"/>
          <p:cNvGraphicFramePr/>
          <p:nvPr/>
        </p:nvGraphicFramePr>
        <p:xfrm>
          <a:off x="1933560" y="3873240"/>
          <a:ext cx="7986240" cy="2140560"/>
        </p:xfrm>
        <a:graphic>
          <a:graphicData uri="http://schemas.openxmlformats.org/drawingml/2006/table">
            <a:tbl>
              <a:tblPr/>
              <a:tblGrid>
                <a:gridCol w="1245600"/>
                <a:gridCol w="6741000"/>
              </a:tblGrid>
              <a:tr h="534960">
                <a:tc>
                  <a:txBody>
                    <a:bodyPr lIns="44280" rIns="44280" tIns="0" bIns="0" anchor="ctr">
                      <a:noAutofit/>
                    </a:bodyPr>
                    <a:p>
                      <a:pPr algn="ctr" defTabSz="914400">
                        <a:lnSpc>
                          <a:spcPct val="107000"/>
                        </a:lnSpc>
                        <a:spcAft>
                          <a:spcPts val="799"/>
                        </a:spcAft>
                      </a:pPr>
                      <a:r>
                        <a:rPr b="1" lang="pt-BR" sz="2000" spc="-1" strike="noStrike">
                          <a:solidFill>
                            <a:schemeClr val="lt1"/>
                          </a:solidFill>
                          <a:latin typeface="Calibri"/>
                        </a:rPr>
                        <a:t>Alerta  </a:t>
                      </a:r>
                      <a:endParaRPr b="0" lang="pt-BR" sz="2000" spc="-1" strike="noStrike">
                        <a:solidFill>
                          <a:srgbClr val="ffffff"/>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lIns="44280" rIns="44280" tIns="0" bIns="0" anchor="ctr">
                      <a:noAutofit/>
                    </a:bodyPr>
                    <a:p>
                      <a:pPr algn="ctr" defTabSz="914400">
                        <a:lnSpc>
                          <a:spcPct val="107000"/>
                        </a:lnSpc>
                        <a:spcAft>
                          <a:spcPts val="799"/>
                        </a:spcAft>
                      </a:pPr>
                      <a:r>
                        <a:rPr b="1" lang="pt-BR" sz="2000" spc="-1" strike="noStrike">
                          <a:solidFill>
                            <a:schemeClr val="lt1"/>
                          </a:solidFill>
                          <a:latin typeface="Calibri"/>
                        </a:rPr>
                        <a:t>Link Referência</a:t>
                      </a:r>
                      <a:endParaRPr b="0" lang="pt-BR" sz="2000" spc="-1" strike="noStrike">
                        <a:solidFill>
                          <a:srgbClr val="ffffff"/>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534960">
                <a:tc>
                  <a:txBody>
                    <a:bodyPr lIns="44280" rIns="44280" tIns="0" bIns="0" anchor="ctr">
                      <a:noAutofit/>
                    </a:bodyPr>
                    <a:p>
                      <a:pPr algn="ctr" defTabSz="914400">
                        <a:lnSpc>
                          <a:spcPct val="107000"/>
                        </a:lnSpc>
                        <a:spcAft>
                          <a:spcPts val="799"/>
                        </a:spcAft>
                      </a:pPr>
                      <a:r>
                        <a:rPr b="1" lang="pt-BR" sz="2000" spc="-1" strike="noStrike">
                          <a:solidFill>
                            <a:schemeClr val="lt1"/>
                          </a:solidFill>
                          <a:latin typeface="Calibri"/>
                        </a:rPr>
                        <a:t>823</a:t>
                      </a:r>
                      <a:endParaRPr b="0" lang="pt-BR" sz="2000" spc="-1" strike="noStrike">
                        <a:solidFill>
                          <a:srgbClr val="ffffff"/>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44280" rIns="44280" tIns="0" bIns="0" anchor="ctr">
                      <a:noAutofit/>
                    </a:bodyPr>
                    <a:p>
                      <a:pPr algn="ctr" defTabSz="914400">
                        <a:lnSpc>
                          <a:spcPct val="107000"/>
                        </a:lnSpc>
                        <a:spcAft>
                          <a:spcPts val="799"/>
                        </a:spcAft>
                      </a:pPr>
                      <a:r>
                        <a:rPr b="0" lang="pt-BR" sz="2000" spc="-1" strike="noStrike" u="sng">
                          <a:solidFill>
                            <a:schemeClr val="dk1"/>
                          </a:solidFill>
                          <a:uFillTx/>
                          <a:latin typeface="Calibri"/>
                          <a:hlinkClick r:id="rId1"/>
                        </a:rPr>
                        <a:t>https://support.microsoft.com/pt-br/kb/828339</a:t>
                      </a:r>
                      <a:endParaRPr b="0" lang="pt-BR" sz="2000" spc="-1" strike="noStrike">
                        <a:solidFill>
                          <a:srgbClr val="000000"/>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34960">
                <a:tc>
                  <a:txBody>
                    <a:bodyPr lIns="44280" rIns="44280" tIns="0" bIns="0" anchor="ctr">
                      <a:noAutofit/>
                    </a:bodyPr>
                    <a:p>
                      <a:pPr algn="ctr" defTabSz="914400">
                        <a:lnSpc>
                          <a:spcPct val="107000"/>
                        </a:lnSpc>
                        <a:spcAft>
                          <a:spcPts val="799"/>
                        </a:spcAft>
                      </a:pPr>
                      <a:r>
                        <a:rPr b="1" lang="pt-BR" sz="2000" spc="-1" strike="noStrike">
                          <a:solidFill>
                            <a:schemeClr val="lt1"/>
                          </a:solidFill>
                          <a:latin typeface="Calibri"/>
                        </a:rPr>
                        <a:t>824</a:t>
                      </a:r>
                      <a:endParaRPr b="0" lang="pt-BR" sz="2000" spc="-1" strike="noStrike">
                        <a:solidFill>
                          <a:srgbClr val="ffffff"/>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44280" rIns="44280" tIns="0" bIns="0" anchor="ctr">
                      <a:noAutofit/>
                    </a:bodyPr>
                    <a:p>
                      <a:pPr algn="ctr" defTabSz="914400">
                        <a:lnSpc>
                          <a:spcPct val="107000"/>
                        </a:lnSpc>
                        <a:spcAft>
                          <a:spcPts val="799"/>
                        </a:spcAft>
                      </a:pPr>
                      <a:r>
                        <a:rPr b="0" lang="pt-BR" sz="2000" spc="-1" strike="noStrike" u="sng">
                          <a:solidFill>
                            <a:schemeClr val="dk1"/>
                          </a:solidFill>
                          <a:uFillTx/>
                          <a:latin typeface="Calibri"/>
                          <a:hlinkClick r:id="rId2"/>
                        </a:rPr>
                        <a:t>https://support.microsoft.com/pt-br/kb/2015756</a:t>
                      </a:r>
                      <a:endParaRPr b="0" lang="pt-BR" sz="2000" spc="-1" strike="noStrike">
                        <a:solidFill>
                          <a:srgbClr val="000000"/>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534960">
                <a:tc>
                  <a:txBody>
                    <a:bodyPr lIns="44280" rIns="44280" tIns="0" bIns="0" anchor="ctr">
                      <a:noAutofit/>
                    </a:bodyPr>
                    <a:p>
                      <a:pPr algn="ctr" defTabSz="914400">
                        <a:lnSpc>
                          <a:spcPct val="107000"/>
                        </a:lnSpc>
                        <a:spcAft>
                          <a:spcPts val="799"/>
                        </a:spcAft>
                      </a:pPr>
                      <a:r>
                        <a:rPr b="1" lang="pt-BR" sz="2000" spc="-1" strike="noStrike">
                          <a:solidFill>
                            <a:schemeClr val="lt1"/>
                          </a:solidFill>
                          <a:latin typeface="Calibri"/>
                        </a:rPr>
                        <a:t>825</a:t>
                      </a:r>
                      <a:endParaRPr b="0" lang="pt-BR" sz="2000" spc="-1" strike="noStrike">
                        <a:solidFill>
                          <a:srgbClr val="ffffff"/>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lIns="44280" rIns="44280" tIns="0" bIns="0" anchor="ctr">
                      <a:noAutofit/>
                    </a:bodyPr>
                    <a:p>
                      <a:pPr algn="ctr" defTabSz="914400">
                        <a:lnSpc>
                          <a:spcPct val="107000"/>
                        </a:lnSpc>
                        <a:spcAft>
                          <a:spcPts val="799"/>
                        </a:spcAft>
                      </a:pPr>
                      <a:r>
                        <a:rPr b="0" lang="pt-BR" sz="2000" spc="-1" strike="noStrike" u="sng">
                          <a:solidFill>
                            <a:schemeClr val="dk1"/>
                          </a:solidFill>
                          <a:uFillTx/>
                          <a:latin typeface="Calibri"/>
                          <a:hlinkClick r:id="rId3"/>
                        </a:rPr>
                        <a:t>https://support.microsoft.com/pt-br/kb/2015757</a:t>
                      </a:r>
                      <a:endParaRPr b="0" lang="pt-BR" sz="2000" spc="-1" strike="noStrike">
                        <a:solidFill>
                          <a:srgbClr val="000000"/>
                        </a:solidFill>
                        <a:latin typeface="Arial"/>
                      </a:endParaRPr>
                    </a:p>
                  </a:txBody>
                  <a:tcPr anchor="ctr" marL="44280" marR="4428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
        <p:nvSpPr>
          <p:cNvPr id="187" name="PlaceHolder 1"/>
          <p:cNvSpPr>
            <a:spLocks noGrp="1"/>
          </p:cNvSpPr>
          <p:nvPr>
            <p:ph type="sldNum" idx="5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38C5AF70-700A-4BC8-9F22-4627F5E9449F}" type="slidenum">
              <a:rPr b="1" lang="pt-BR" sz="1400" spc="-1" strike="noStrike">
                <a:solidFill>
                  <a:schemeClr val="lt1"/>
                </a:solidFill>
                <a:latin typeface="Calibri"/>
              </a:rPr>
              <a:t>47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0" name="CaixaDeTexto 7"/>
          <p:cNvSpPr/>
          <p:nvPr/>
        </p:nvSpPr>
        <p:spPr>
          <a:xfrm>
            <a:off x="834840" y="1440000"/>
            <a:ext cx="11266560" cy="3747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1" lang="pt-BR" sz="2400" spc="-1" strike="noStrike">
                <a:solidFill>
                  <a:srgbClr val="002060"/>
                </a:solidFill>
                <a:latin typeface="Calibri"/>
              </a:rPr>
              <a:t>1)</a:t>
            </a:r>
            <a:r>
              <a:rPr b="0" lang="pt-BR" sz="2400" spc="-1" strike="noStrike">
                <a:solidFill>
                  <a:srgbClr val="002060"/>
                </a:solidFill>
                <a:latin typeface="Calibri"/>
              </a:rPr>
              <a:t> Executar a procedure </a:t>
            </a:r>
            <a:r>
              <a:rPr b="1" lang="pt-BR" sz="2400" spc="-1" strike="noStrike">
                <a:solidFill>
                  <a:srgbClr val="002060"/>
                </a:solidFill>
                <a:latin typeface="Calibri"/>
              </a:rPr>
              <a:t>whoisactive</a:t>
            </a:r>
            <a:r>
              <a:rPr b="0" lang="pt-BR" sz="2400" spc="-1" strike="noStrike">
                <a:solidFill>
                  <a:srgbClr val="002060"/>
                </a:solidFill>
                <a:latin typeface="Calibri"/>
              </a:rPr>
              <a:t> para ver os processos envolvidos</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1" lang="pt-BR" sz="2400" spc="-1" strike="noStrike">
                <a:solidFill>
                  <a:srgbClr val="002060"/>
                </a:solidFill>
                <a:latin typeface="Calibri"/>
              </a:rPr>
              <a:t>2)</a:t>
            </a:r>
            <a:r>
              <a:rPr b="0" lang="pt-BR" sz="2400" spc="-1" strike="noStrike">
                <a:solidFill>
                  <a:srgbClr val="002060"/>
                </a:solidFill>
                <a:latin typeface="Calibri"/>
              </a:rPr>
              <a:t> Matar ou Esperar?</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r>
              <a:rPr b="1" lang="pt-BR" sz="2400" spc="-1" strike="noStrike">
                <a:solidFill>
                  <a:srgbClr val="002060"/>
                </a:solidFill>
                <a:latin typeface="Calibri"/>
              </a:rPr>
              <a:t>3)</a:t>
            </a:r>
            <a:r>
              <a:rPr b="0" lang="pt-BR" sz="2400" spc="-1" strike="noStrike">
                <a:solidFill>
                  <a:srgbClr val="002060"/>
                </a:solidFill>
                <a:latin typeface="Calibri"/>
              </a:rPr>
              <a:t> Posterior – Analisar os processos envolvidos no Block e melhorar </a:t>
            </a: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a performance deles se possível</a:t>
            </a:r>
            <a:endParaRPr b="0" lang="pt-BR" sz="2400" spc="-1" strike="noStrike">
              <a:solidFill>
                <a:srgbClr val="000000"/>
              </a:solidFill>
              <a:latin typeface="Arial"/>
            </a:endParaRPr>
          </a:p>
        </p:txBody>
      </p:sp>
      <p:sp>
        <p:nvSpPr>
          <p:cNvPr id="41"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1) Processo Bloqueado – O que fazer?</a:t>
            </a:r>
            <a:endParaRPr b="0" lang="pt-BR" sz="4000" spc="-1" strike="noStrike">
              <a:solidFill>
                <a:srgbClr val="000000"/>
              </a:solidFill>
              <a:latin typeface="Arial"/>
            </a:endParaRPr>
          </a:p>
        </p:txBody>
      </p:sp>
      <p:sp>
        <p:nvSpPr>
          <p:cNvPr id="42" name="PlaceHolder 1"/>
          <p:cNvSpPr>
            <a:spLocks noGrp="1"/>
          </p:cNvSpPr>
          <p:nvPr>
            <p:ph type="sldNum" idx="1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7A56AA9B-B02A-47F9-A23C-F785B0D436E5}" type="slidenum">
              <a:rPr b="1" lang="pt-BR" sz="1400" spc="-1" strike="noStrike">
                <a:solidFill>
                  <a:schemeClr val="lt1"/>
                </a:solidFill>
                <a:latin typeface="Calibri"/>
              </a:rPr>
              <a:t>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40">
                                            <p:txEl>
                                              <p:pRg st="8" end="8"/>
                                            </p:txEl>
                                          </p:spTgt>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40">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aixaDeTexto 7"/>
          <p:cNvSpPr/>
          <p:nvPr/>
        </p:nvSpPr>
        <p:spPr>
          <a:xfrm>
            <a:off x="834840" y="1440000"/>
            <a:ext cx="11266560" cy="5213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pt-BR" sz="2800" spc="-1" strike="noStrike">
              <a:solidFill>
                <a:srgbClr val="000000"/>
              </a:solidFill>
              <a:latin typeface="Arial"/>
            </a:endParaRPr>
          </a:p>
          <a:p>
            <a:pPr marL="457200" indent="-457200" defTabSz="914400">
              <a:lnSpc>
                <a:spcPct val="100000"/>
              </a:lnSpc>
              <a:buClr>
                <a:srgbClr val="002060"/>
              </a:buClr>
              <a:buFont typeface="Arial"/>
              <a:buChar char="•"/>
            </a:pPr>
            <a:r>
              <a:rPr b="0" lang="pt-BR" sz="2800" spc="-1" strike="noStrike">
                <a:solidFill>
                  <a:srgbClr val="002060"/>
                </a:solidFill>
                <a:latin typeface="Calibri"/>
              </a:rPr>
              <a:t>Não existe uma ação mapeada para todos os erros que o SQL pode gerar, então a ação é:</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lvl="1" marL="971640" indent="-514440" defTabSz="914400">
              <a:lnSpc>
                <a:spcPct val="100000"/>
              </a:lnSpc>
              <a:buClr>
                <a:srgbClr val="002060"/>
              </a:buClr>
              <a:buFont typeface="OpenSymbol"/>
              <a:buAutoNum type="arabicParenR"/>
            </a:pPr>
            <a:r>
              <a:rPr b="0" lang="pt-BR" sz="2800" spc="-1" strike="noStrike">
                <a:solidFill>
                  <a:srgbClr val="002060"/>
                </a:solidFill>
                <a:latin typeface="Calibri"/>
              </a:rPr>
              <a:t>Analisar o erro e ver se já sabem o que fazer</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lvl="1" marL="971640" indent="-514440" defTabSz="914400">
              <a:lnSpc>
                <a:spcPct val="100000"/>
              </a:lnSpc>
              <a:buClr>
                <a:srgbClr val="002060"/>
              </a:buClr>
              <a:buFont typeface="OpenSymbol"/>
              <a:buAutoNum type="arabicParenR"/>
            </a:pPr>
            <a:r>
              <a:rPr b="0" lang="pt-BR" sz="2800" spc="-1" strike="noStrike">
                <a:solidFill>
                  <a:srgbClr val="002060"/>
                </a:solidFill>
                <a:latin typeface="Calibri"/>
              </a:rPr>
              <a:t>DBA GOOGLE com cuidado</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a:p>
            <a:pPr lvl="1" marL="971640" indent="-514440" defTabSz="914400">
              <a:lnSpc>
                <a:spcPct val="100000"/>
              </a:lnSpc>
              <a:buClr>
                <a:srgbClr val="002060"/>
              </a:buClr>
              <a:buFont typeface="OpenSymbol"/>
              <a:buAutoNum type="arabicParenR"/>
            </a:pPr>
            <a:r>
              <a:rPr b="0" lang="pt-BR" sz="2800" spc="-1" strike="noStrike">
                <a:solidFill>
                  <a:srgbClr val="002060"/>
                </a:solidFill>
                <a:latin typeface="Calibri"/>
              </a:rPr>
              <a:t>Caso o GOOGLE indique uma ação que você nunca tenha feito antes ou que pareça ser perigosa, chame um DBA experiente para não piorar a situação (principalmente para os erros de 21 à 24)</a:t>
            </a:r>
            <a:endParaRPr b="0" lang="pt-BR" sz="2800" spc="-1" strike="noStrike">
              <a:solidFill>
                <a:srgbClr val="000000"/>
              </a:solidFill>
              <a:latin typeface="Arial"/>
            </a:endParaRPr>
          </a:p>
        </p:txBody>
      </p:sp>
      <p:sp>
        <p:nvSpPr>
          <p:cNvPr id="189"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ea typeface="Calibri"/>
              </a:rPr>
              <a:t>15) Alertas de Severidade – O que Fazer?</a:t>
            </a:r>
            <a:endParaRPr b="0" lang="pt-BR" sz="4000" spc="-1" strike="noStrike">
              <a:solidFill>
                <a:srgbClr val="000000"/>
              </a:solidFill>
              <a:latin typeface="Arial"/>
            </a:endParaRPr>
          </a:p>
        </p:txBody>
      </p:sp>
      <p:sp>
        <p:nvSpPr>
          <p:cNvPr id="190" name="PlaceHolder 1"/>
          <p:cNvSpPr>
            <a:spLocks noGrp="1"/>
          </p:cNvSpPr>
          <p:nvPr>
            <p:ph type="sldNum" idx="56"/>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EAF3D2F2-8CA5-4705-BE24-E509AFB2358E}" type="slidenum">
              <a:rPr b="1" lang="pt-BR" sz="1400" spc="-1" strike="noStrike">
                <a:solidFill>
                  <a:schemeClr val="lt1"/>
                </a:solidFill>
                <a:latin typeface="Calibri"/>
              </a:rPr>
              <a:t>47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1">
                                  <p:stCondLst>
                                    <p:cond delay="0"/>
                                  </p:stCondLst>
                                  <p:childTnLst>
                                    <p:set>
                                      <p:cBhvr>
                                        <p:cTn id="370" dur="1" fill="hold">
                                          <p:stCondLst>
                                            <p:cond delay="0"/>
                                          </p:stCondLst>
                                        </p:cTn>
                                        <p:tgtEl>
                                          <p:spTgt spid="188">
                                            <p:txEl>
                                              <p:pRg st="3" end="3"/>
                                            </p:txEl>
                                          </p:spTgt>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188">
                                            <p:txEl>
                                              <p:pRg st="5" end="5"/>
                                            </p:txEl>
                                          </p:spTgt>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1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15) Alertas de Severidade</a:t>
            </a:r>
            <a:endParaRPr b="0" lang="pt-BR" sz="4000" spc="-1" strike="noStrike">
              <a:solidFill>
                <a:srgbClr val="000000"/>
              </a:solidFill>
              <a:latin typeface="Arial"/>
            </a:endParaRPr>
          </a:p>
        </p:txBody>
      </p:sp>
      <p:sp>
        <p:nvSpPr>
          <p:cNvPr id="192" name="Retângulo 1"/>
          <p:cNvSpPr/>
          <p:nvPr/>
        </p:nvSpPr>
        <p:spPr>
          <a:xfrm>
            <a:off x="381960" y="2712240"/>
            <a:ext cx="5189400" cy="2375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você está chegando em casa após um dia de trabalho e recebe um e-mail com um erro de </a:t>
            </a:r>
            <a:r>
              <a:rPr b="1" lang="pt-BR" sz="3000" spc="-1" strike="noStrike">
                <a:solidFill>
                  <a:srgbClr val="002060"/>
                </a:solidFill>
                <a:latin typeface="Calibri"/>
              </a:rPr>
              <a:t>severidade 24</a:t>
            </a:r>
            <a:r>
              <a:rPr b="0" lang="pt-BR" sz="3000" spc="-1" strike="noStrike">
                <a:solidFill>
                  <a:srgbClr val="002060"/>
                </a:solidFill>
                <a:latin typeface="Calibri"/>
              </a:rPr>
              <a:t>.”</a:t>
            </a:r>
            <a:endParaRPr b="0" lang="pt-BR" sz="3000" spc="-1" strike="noStrike">
              <a:solidFill>
                <a:srgbClr val="000000"/>
              </a:solidFill>
              <a:latin typeface="Arial"/>
            </a:endParaRPr>
          </a:p>
        </p:txBody>
      </p:sp>
      <p:pic>
        <p:nvPicPr>
          <p:cNvPr id="193" name="Picture 2" descr="Closing the conference bridge."/>
          <p:cNvPicPr/>
          <p:nvPr/>
        </p:nvPicPr>
        <p:blipFill>
          <a:blip r:embed="rId1"/>
          <a:stretch/>
        </p:blipFill>
        <p:spPr>
          <a:xfrm>
            <a:off x="5883840" y="2112120"/>
            <a:ext cx="6307920" cy="3065400"/>
          </a:xfrm>
          <a:prstGeom prst="rect">
            <a:avLst/>
          </a:prstGeom>
          <a:ln w="0">
            <a:noFill/>
          </a:ln>
        </p:spPr>
      </p:pic>
      <p:sp>
        <p:nvSpPr>
          <p:cNvPr id="194" name="PlaceHolder 1"/>
          <p:cNvSpPr>
            <a:spLocks noGrp="1"/>
          </p:cNvSpPr>
          <p:nvPr>
            <p:ph type="sldNum" idx="57"/>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D81ACBAD-FF28-4F1D-A934-829BA77CC3DB}" type="slidenum">
              <a:rPr b="1" lang="pt-BR" sz="1400" spc="-1" strike="noStrike">
                <a:solidFill>
                  <a:schemeClr val="lt1"/>
                </a:solidFill>
                <a:latin typeface="Calibri"/>
              </a:rPr>
              <a:t>51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79" dur="indefinite" restart="never" nodeType="tmRoot">
          <p:childTnLst>
            <p:seq>
              <p:cTn id="380" dur="indefinite" nodeType="mainSeq">
                <p:childTnLst>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Num" idx="58"/>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F399A201-F139-46BA-9E7F-B8BC605B3AFC}" type="slidenum">
              <a:rPr b="1" lang="pt-BR" sz="1400" spc="-1" strike="noStrike">
                <a:solidFill>
                  <a:schemeClr val="lt1"/>
                </a:solidFill>
                <a:latin typeface="Calibri"/>
              </a:rPr>
              <a:t>51</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
        <p:nvSpPr>
          <p:cNvPr id="196"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Scripts Prontos para os Alertas</a:t>
            </a:r>
            <a:endParaRPr b="0" lang="pt-BR" sz="4000" spc="-1" strike="noStrike">
              <a:solidFill>
                <a:srgbClr val="000000"/>
              </a:solidFill>
              <a:latin typeface="Arial"/>
            </a:endParaRPr>
          </a:p>
        </p:txBody>
      </p:sp>
      <p:sp>
        <p:nvSpPr>
          <p:cNvPr id="197" name="Título 1"/>
          <p:cNvSpPr/>
          <p:nvPr/>
        </p:nvSpPr>
        <p:spPr>
          <a:xfrm>
            <a:off x="1725120" y="286272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6000" spc="-1" strike="noStrike">
                <a:solidFill>
                  <a:srgbClr val="002060"/>
                </a:solidFill>
                <a:latin typeface="Calibri"/>
                <a:ea typeface="Calibri"/>
              </a:rPr>
              <a:t>DEMO</a:t>
            </a:r>
            <a:endParaRPr b="0" lang="pt-BR"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ítulo 1"/>
          <p:cNvSpPr/>
          <p:nvPr/>
        </p:nvSpPr>
        <p:spPr>
          <a:xfrm>
            <a:off x="989280" y="311760"/>
            <a:ext cx="6668640" cy="77004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Resumo</a:t>
            </a:r>
            <a:endParaRPr b="0" lang="pt-BR" sz="4000" spc="-1" strike="noStrike">
              <a:solidFill>
                <a:srgbClr val="000000"/>
              </a:solidFill>
              <a:latin typeface="Arial"/>
            </a:endParaRPr>
          </a:p>
        </p:txBody>
      </p:sp>
      <p:sp>
        <p:nvSpPr>
          <p:cNvPr id="199" name="CaixaDeTexto 7"/>
          <p:cNvSpPr/>
          <p:nvPr/>
        </p:nvSpPr>
        <p:spPr>
          <a:xfrm>
            <a:off x="795240" y="1300680"/>
            <a:ext cx="10939320" cy="5033520"/>
          </a:xfrm>
          <a:prstGeom prst="rect">
            <a:avLst/>
          </a:prstGeom>
          <a:noFill/>
          <a:ln w="0">
            <a:noFill/>
          </a:ln>
        </p:spPr>
        <p:style>
          <a:lnRef idx="0"/>
          <a:fillRef idx="0"/>
          <a:effectRef idx="0"/>
          <a:fontRef idx="minor"/>
        </p:style>
        <p:txBody>
          <a:bodyPr numCol="2" spcCol="0" lIns="90000" rIns="90000" tIns="45000" bIns="45000" anchor="t">
            <a:spAutoFit/>
          </a:bodyPr>
          <a:p>
            <a:pPr defTabSz="914400">
              <a:lnSpc>
                <a:spcPct val="100000"/>
              </a:lnSpc>
              <a:spcAft>
                <a:spcPts val="799"/>
              </a:spcAft>
            </a:pPr>
            <a:endParaRPr b="0" lang="pt-BR" sz="24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Processo Bloqueado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Arquivo de Log FULL</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Espaço em Disco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Consumo de CPU</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Tempdb Utilização Arquivo </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Conexão SQL Server</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Status Database</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Banco de Dados Corrompido</a:t>
            </a:r>
            <a:endParaRPr b="0" lang="pt-BR" sz="2600" spc="-1" strike="noStrike">
              <a:solidFill>
                <a:srgbClr val="000000"/>
              </a:solidFill>
              <a:latin typeface="Arial"/>
            </a:endParaRPr>
          </a:p>
          <a:p>
            <a:pPr defTabSz="914400">
              <a:lnSpc>
                <a:spcPct val="100000"/>
              </a:lnSpc>
            </a:pP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Página Corrompida</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Queries Demoradas</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Falha de JOB</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SQL Server Reiniciado</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Database Criada</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Database sem Backup</a:t>
            </a:r>
            <a:endParaRPr b="0" lang="pt-BR" sz="2600" spc="-1" strike="noStrike">
              <a:solidFill>
                <a:srgbClr val="000000"/>
              </a:solidFill>
              <a:latin typeface="Arial"/>
            </a:endParaRPr>
          </a:p>
          <a:p>
            <a:pPr marL="514440" indent="-514440" defTabSz="914400">
              <a:lnSpc>
                <a:spcPct val="100000"/>
              </a:lnSpc>
              <a:spcAft>
                <a:spcPts val="799"/>
              </a:spcAft>
              <a:buClr>
                <a:srgbClr val="002060"/>
              </a:buClr>
              <a:buFont typeface="Calibri Light"/>
              <a:buAutoNum type="arabicParenR"/>
            </a:pPr>
            <a:r>
              <a:rPr b="1" lang="pt-BR" sz="2600" spc="-1" strike="noStrike">
                <a:solidFill>
                  <a:srgbClr val="002060"/>
                </a:solidFill>
                <a:latin typeface="Calibri"/>
                <a:ea typeface="Calibri"/>
              </a:rPr>
              <a:t>Alertas de Severidade</a:t>
            </a:r>
            <a:endParaRPr b="0" lang="pt-BR" sz="2600" spc="-1" strike="noStrike">
              <a:solidFill>
                <a:srgbClr val="000000"/>
              </a:solidFill>
              <a:latin typeface="Arial"/>
            </a:endParaRPr>
          </a:p>
          <a:p>
            <a:pPr defTabSz="914400">
              <a:lnSpc>
                <a:spcPct val="100000"/>
              </a:lnSpc>
              <a:spcAft>
                <a:spcPts val="799"/>
              </a:spcAft>
            </a:pPr>
            <a:endParaRPr b="0" lang="pt-BR" sz="2400" spc="-1" strike="noStrike">
              <a:solidFill>
                <a:srgbClr val="000000"/>
              </a:solidFill>
              <a:latin typeface="Arial"/>
            </a:endParaRPr>
          </a:p>
        </p:txBody>
      </p:sp>
      <p:sp>
        <p:nvSpPr>
          <p:cNvPr id="200" name="PlaceHolder 1"/>
          <p:cNvSpPr>
            <a:spLocks noGrp="1"/>
          </p:cNvSpPr>
          <p:nvPr>
            <p:ph type="sldNum" idx="59"/>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3A02805-D6C6-4C03-A8ED-3690F479B75A}" type="slidenum">
              <a:rPr b="1" lang="pt-BR" sz="1400" spc="-1" strike="noStrike">
                <a:solidFill>
                  <a:schemeClr val="lt1"/>
                </a:solidFill>
                <a:latin typeface="Calibri"/>
              </a:rPr>
              <a:t>52</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Alertas</a:t>
            </a:r>
            <a:endParaRPr b="0" lang="pt-BR" sz="4000" spc="-1" strike="noStrike">
              <a:solidFill>
                <a:srgbClr val="000000"/>
              </a:solidFill>
              <a:latin typeface="Arial"/>
            </a:endParaRPr>
          </a:p>
        </p:txBody>
      </p:sp>
      <p:sp>
        <p:nvSpPr>
          <p:cNvPr id="202" name="Retângulo 1"/>
          <p:cNvSpPr/>
          <p:nvPr/>
        </p:nvSpPr>
        <p:spPr>
          <a:xfrm>
            <a:off x="155880" y="2180520"/>
            <a:ext cx="4649760" cy="10040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O que acontece com as notificações diárias...”</a:t>
            </a:r>
            <a:endParaRPr b="0" lang="pt-BR" sz="3000" spc="-1" strike="noStrike">
              <a:solidFill>
                <a:srgbClr val="000000"/>
              </a:solidFill>
              <a:latin typeface="Arial"/>
            </a:endParaRPr>
          </a:p>
        </p:txBody>
      </p:sp>
      <p:pic>
        <p:nvPicPr>
          <p:cNvPr id="203" name="Picture 2" descr="What usually happens with monitoring notifications"/>
          <p:cNvPicPr/>
          <p:nvPr/>
        </p:nvPicPr>
        <p:blipFill>
          <a:blip r:embed="rId1"/>
          <a:stretch/>
        </p:blipFill>
        <p:spPr>
          <a:xfrm>
            <a:off x="6293880" y="1796760"/>
            <a:ext cx="4182840" cy="4618440"/>
          </a:xfrm>
          <a:prstGeom prst="rect">
            <a:avLst/>
          </a:prstGeom>
          <a:ln w="0">
            <a:noFill/>
          </a:ln>
        </p:spPr>
      </p:pic>
      <p:sp>
        <p:nvSpPr>
          <p:cNvPr id="204" name="PlaceHolder 1"/>
          <p:cNvSpPr>
            <a:spLocks noGrp="1"/>
          </p:cNvSpPr>
          <p:nvPr>
            <p:ph type="sldNum" idx="60"/>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AA69635C-C4C4-41CA-95D2-266D48BC91E0}" type="slidenum">
              <a:rPr b="1" lang="pt-BR" sz="1400" spc="-1" strike="noStrike">
                <a:solidFill>
                  <a:schemeClr val="lt1"/>
                </a:solidFill>
                <a:latin typeface="Calibri"/>
              </a:rPr>
              <a:t>54</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385" dur="indefinite" restart="never" nodeType="tmRoot">
          <p:childTnLst>
            <p:seq>
              <p:cTn id="386" dur="indefinite" nodeType="mainSeq">
                <p:childTnLst>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Checklist do Banco de Dados</a:t>
            </a:r>
            <a:endParaRPr b="0" lang="pt-BR" sz="4000" spc="-1" strike="noStrike">
              <a:solidFill>
                <a:srgbClr val="000000"/>
              </a:solidFill>
              <a:latin typeface="Arial"/>
            </a:endParaRPr>
          </a:p>
        </p:txBody>
      </p:sp>
      <p:sp>
        <p:nvSpPr>
          <p:cNvPr id="206" name="Retângulo 3"/>
          <p:cNvSpPr/>
          <p:nvPr/>
        </p:nvSpPr>
        <p:spPr>
          <a:xfrm>
            <a:off x="999360" y="2159640"/>
            <a:ext cx="9696600" cy="3102480"/>
          </a:xfrm>
          <a:prstGeom prst="rect">
            <a:avLst/>
          </a:prstGeom>
          <a:noFill/>
          <a:ln w="0">
            <a:noFill/>
          </a:ln>
        </p:spPr>
        <p:style>
          <a:lnRef idx="0"/>
          <a:fillRef idx="0"/>
          <a:effectRef idx="0"/>
          <a:fontRef idx="minor"/>
        </p:style>
        <p:txBody>
          <a:bodyPr lIns="90000" rIns="90000" tIns="45000" bIns="45000" anchor="t">
            <a:spAutoFit/>
          </a:bodyPr>
          <a:p>
            <a:pPr marL="571680" indent="-571680" defTabSz="914400">
              <a:lnSpc>
                <a:spcPct val="100000"/>
              </a:lnSpc>
              <a:buClr>
                <a:srgbClr val="000000"/>
              </a:buClr>
              <a:buFont typeface="Arial"/>
              <a:buChar char="•"/>
            </a:pPr>
            <a:r>
              <a:rPr b="0" lang="pt-BR" sz="4000" spc="-1" strike="noStrike">
                <a:solidFill>
                  <a:schemeClr val="dk1"/>
                </a:solidFill>
                <a:latin typeface="Calibri"/>
              </a:rPr>
              <a:t>Post e Vídeo ensinando um passo a passo para criar um Checklist do Banco de Dados:</a:t>
            </a:r>
            <a:endParaRPr b="0" lang="pt-BR" sz="4000" spc="-1" strike="noStrike">
              <a:solidFill>
                <a:srgbClr val="000000"/>
              </a:solidFill>
              <a:latin typeface="Arial"/>
            </a:endParaRPr>
          </a:p>
          <a:p>
            <a:pPr defTabSz="914400">
              <a:lnSpc>
                <a:spcPct val="100000"/>
              </a:lnSpc>
            </a:pPr>
            <a:endParaRPr b="0" lang="pt-BR" sz="1800" spc="-1" strike="noStrike">
              <a:solidFill>
                <a:srgbClr val="000000"/>
              </a:solidFill>
              <a:latin typeface="Arial"/>
            </a:endParaRPr>
          </a:p>
          <a:p>
            <a:pPr lvl="1" marL="743040" indent="-285840" defTabSz="914400">
              <a:lnSpc>
                <a:spcPct val="100000"/>
              </a:lnSpc>
              <a:buClr>
                <a:srgbClr val="000000"/>
              </a:buClr>
              <a:buFont typeface="Arial"/>
              <a:buChar char="•"/>
            </a:pPr>
            <a:r>
              <a:rPr b="0" lang="pt-BR" sz="2800" spc="-1" strike="noStrike" u="sng">
                <a:solidFill>
                  <a:schemeClr val="dk1"/>
                </a:solidFill>
                <a:uFillTx/>
                <a:latin typeface="Calibri"/>
                <a:hlinkClick r:id="rId1"/>
              </a:rPr>
              <a:t>https://www.fabriciolima.net/blog/2017/05/01/criando-um-e-mail-de-checklist-diario-no-sql-server/</a:t>
            </a:r>
            <a:endParaRPr b="0" lang="pt-BR" sz="2800" spc="-1" strike="noStrike">
              <a:solidFill>
                <a:srgbClr val="000000"/>
              </a:solidFill>
              <a:latin typeface="Arial"/>
            </a:endParaRPr>
          </a:p>
          <a:p>
            <a:pPr defTabSz="914400">
              <a:lnSpc>
                <a:spcPct val="100000"/>
              </a:lnSpc>
            </a:pPr>
            <a:endParaRPr b="0" lang="pt-BR" sz="2800" spc="-1" strike="noStrike">
              <a:solidFill>
                <a:srgbClr val="000000"/>
              </a:solidFill>
              <a:latin typeface="Arial"/>
            </a:endParaRPr>
          </a:p>
        </p:txBody>
      </p:sp>
      <p:sp>
        <p:nvSpPr>
          <p:cNvPr id="207" name="PlaceHolder 1"/>
          <p:cNvSpPr>
            <a:spLocks noGrp="1"/>
          </p:cNvSpPr>
          <p:nvPr>
            <p:ph type="sldNum" idx="61"/>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413F98C-A18F-4F5F-BC5C-C43C860BF67F}" type="slidenum">
              <a:rPr b="1" lang="pt-BR" sz="1400" spc="-1" strike="noStrike">
                <a:solidFill>
                  <a:schemeClr val="lt1"/>
                </a:solidFill>
                <a:latin typeface="Calibri"/>
              </a:rPr>
              <a:t>55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ítulo 1"/>
          <p:cNvSpPr/>
          <p:nvPr/>
        </p:nvSpPr>
        <p:spPr>
          <a:xfrm>
            <a:off x="381960" y="206640"/>
            <a:ext cx="8085960" cy="1096920"/>
          </a:xfrm>
          <a:prstGeom prst="rect">
            <a:avLst/>
          </a:prstGeom>
          <a:noFill/>
          <a:ln w="0">
            <a:noFill/>
          </a:ln>
        </p:spPr>
        <p:style>
          <a:lnRef idx="0"/>
          <a:fillRef idx="0"/>
          <a:effectRef idx="0"/>
          <a:fontRef idx="minor"/>
        </p:style>
        <p:txBody>
          <a:bodyPr anchor="ctr">
            <a:noAutofit/>
          </a:bodyPr>
          <a:p>
            <a:pPr algn="ctr" defTabSz="914400">
              <a:lnSpc>
                <a:spcPct val="100000"/>
              </a:lnSpc>
            </a:pPr>
            <a:r>
              <a:rPr b="1" lang="pt-BR" sz="4000" spc="-1" strike="noStrike">
                <a:solidFill>
                  <a:srgbClr val="002060"/>
                </a:solidFill>
                <a:latin typeface="Calibri"/>
              </a:rPr>
              <a:t>Dúvidas</a:t>
            </a:r>
            <a:endParaRPr b="0" lang="pt-BR" sz="4000" spc="-1" strike="noStrike">
              <a:solidFill>
                <a:srgbClr val="000000"/>
              </a:solidFill>
              <a:latin typeface="Arial"/>
            </a:endParaRPr>
          </a:p>
        </p:txBody>
      </p:sp>
      <p:pic>
        <p:nvPicPr>
          <p:cNvPr id="209" name="Imagem 3" descr="duvidas-300x3001.jpg"/>
          <p:cNvPicPr/>
          <p:nvPr/>
        </p:nvPicPr>
        <p:blipFill>
          <a:blip r:embed="rId1"/>
          <a:stretch/>
        </p:blipFill>
        <p:spPr>
          <a:xfrm>
            <a:off x="3575880" y="1463760"/>
            <a:ext cx="5039640" cy="5039640"/>
          </a:xfrm>
          <a:prstGeom prst="rect">
            <a:avLst/>
          </a:prstGeom>
          <a:ln w="0">
            <a:noFill/>
          </a:ln>
        </p:spPr>
      </p:pic>
      <p:sp>
        <p:nvSpPr>
          <p:cNvPr id="210" name="PlaceHolder 1"/>
          <p:cNvSpPr>
            <a:spLocks noGrp="1"/>
          </p:cNvSpPr>
          <p:nvPr>
            <p:ph type="sldNum" idx="6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C7DB232-023F-4D58-8B87-615C328B0B02}" type="slidenum">
              <a:rPr b="1" lang="pt-BR" sz="1400" spc="-1" strike="noStrike">
                <a:solidFill>
                  <a:schemeClr val="lt1"/>
                </a:solidFill>
                <a:latin typeface="Calibri"/>
              </a:rPr>
              <a:t>55</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 Processo Bloqueado – CLEAR</a:t>
            </a:r>
            <a:endParaRPr b="0" lang="pt-BR" sz="4000" spc="-1" strike="noStrike">
              <a:solidFill>
                <a:srgbClr val="000000"/>
              </a:solidFill>
              <a:latin typeface="Arial"/>
            </a:endParaRPr>
          </a:p>
        </p:txBody>
      </p:sp>
      <p:pic>
        <p:nvPicPr>
          <p:cNvPr id="44" name="Imagem 6" descr=""/>
          <p:cNvPicPr/>
          <p:nvPr/>
        </p:nvPicPr>
        <p:blipFill>
          <a:blip r:embed="rId1"/>
          <a:stretch/>
        </p:blipFill>
        <p:spPr>
          <a:xfrm>
            <a:off x="90360" y="2037600"/>
            <a:ext cx="12010680" cy="3314520"/>
          </a:xfrm>
          <a:prstGeom prst="rect">
            <a:avLst/>
          </a:prstGeom>
          <a:ln w="0">
            <a:noFill/>
          </a:ln>
        </p:spPr>
      </p:pic>
      <p:sp>
        <p:nvSpPr>
          <p:cNvPr id="45" name="PlaceHolder 1"/>
          <p:cNvSpPr>
            <a:spLocks noGrp="1"/>
          </p:cNvSpPr>
          <p:nvPr>
            <p:ph type="sldNum" idx="12"/>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8BA55E8B-7462-45F5-9F8F-BBF0252129B7}" type="slidenum">
              <a:rPr b="1" lang="pt-BR" sz="1400" spc="-1" strike="noStrike">
                <a:solidFill>
                  <a:schemeClr val="lt1"/>
                </a:solidFill>
                <a:latin typeface="Calibri"/>
              </a:rPr>
              <a:t>6</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a:bodyPr>
          <a:p>
            <a:pPr algn="ctr" defTabSz="914400">
              <a:lnSpc>
                <a:spcPct val="100000"/>
              </a:lnSpc>
              <a:spcAft>
                <a:spcPts val="799"/>
              </a:spcAft>
            </a:pPr>
            <a:r>
              <a:rPr b="1" lang="pt-BR" sz="4000" spc="-1" strike="noStrike">
                <a:solidFill>
                  <a:srgbClr val="002060"/>
                </a:solidFill>
                <a:latin typeface="Calibri"/>
                <a:ea typeface="Calibri"/>
              </a:rPr>
              <a:t>1) Processo Bloqueado</a:t>
            </a:r>
            <a:endParaRPr b="0" lang="pt-BR" sz="4000" spc="-1" strike="noStrike">
              <a:solidFill>
                <a:srgbClr val="000000"/>
              </a:solidFill>
              <a:latin typeface="Arial"/>
            </a:endParaRPr>
          </a:p>
        </p:txBody>
      </p:sp>
      <p:pic>
        <p:nvPicPr>
          <p:cNvPr id="47" name="Picture 4" descr="“Hey you don’t mind if I get admin access just for a real short - ”"/>
          <p:cNvPicPr/>
          <p:nvPr/>
        </p:nvPicPr>
        <p:blipFill>
          <a:blip r:embed="rId1"/>
          <a:stretch/>
        </p:blipFill>
        <p:spPr>
          <a:xfrm>
            <a:off x="5913720" y="1728360"/>
            <a:ext cx="6203520" cy="4199400"/>
          </a:xfrm>
          <a:prstGeom prst="rect">
            <a:avLst/>
          </a:prstGeom>
          <a:ln w="0">
            <a:noFill/>
          </a:ln>
        </p:spPr>
      </p:pic>
      <p:sp>
        <p:nvSpPr>
          <p:cNvPr id="48" name="Retângulo 1"/>
          <p:cNvSpPr/>
          <p:nvPr/>
        </p:nvSpPr>
        <p:spPr>
          <a:xfrm>
            <a:off x="381960" y="2393280"/>
            <a:ext cx="5060880" cy="2375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pt-BR" sz="3000" spc="-1" strike="noStrike">
                <a:solidFill>
                  <a:srgbClr val="002060"/>
                </a:solidFill>
                <a:latin typeface="Calibri"/>
              </a:rPr>
              <a:t>“</a:t>
            </a:r>
            <a:r>
              <a:rPr b="0" lang="pt-BR" sz="3000" spc="-1" strike="noStrike">
                <a:solidFill>
                  <a:srgbClr val="002060"/>
                </a:solidFill>
                <a:latin typeface="Calibri"/>
              </a:rPr>
              <a:t>Quando você vai perguntar ao usuário se pode matar a conexão dele porque está bloqueando outros usuários.”</a:t>
            </a:r>
            <a:endParaRPr b="0" lang="pt-BR" sz="3000" spc="-1" strike="noStrike">
              <a:solidFill>
                <a:srgbClr val="000000"/>
              </a:solidFill>
              <a:latin typeface="Arial"/>
            </a:endParaRPr>
          </a:p>
        </p:txBody>
      </p:sp>
      <p:sp>
        <p:nvSpPr>
          <p:cNvPr id="49" name="PlaceHolder 1"/>
          <p:cNvSpPr>
            <a:spLocks noGrp="1"/>
          </p:cNvSpPr>
          <p:nvPr>
            <p:ph type="sldNum" idx="13"/>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0C36991E-3828-4A39-8A14-EE202AEDD16B}" type="slidenum">
              <a:rPr b="1" lang="pt-BR" sz="1400" spc="-1" strike="noStrike">
                <a:solidFill>
                  <a:schemeClr val="lt1"/>
                </a:solidFill>
                <a:latin typeface="Calibri"/>
              </a:rPr>
              <a:t>7</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ítulo 1"/>
          <p:cNvSpPr/>
          <p:nvPr/>
        </p:nvSpPr>
        <p:spPr>
          <a:xfrm>
            <a:off x="381960" y="190440"/>
            <a:ext cx="8085960" cy="1133280"/>
          </a:xfrm>
          <a:prstGeom prst="rect">
            <a:avLst/>
          </a:prstGeom>
          <a:noFill/>
          <a:ln w="0">
            <a:noFill/>
          </a:ln>
        </p:spPr>
        <p:style>
          <a:lnRef idx="0"/>
          <a:fillRef idx="0"/>
          <a:effectRef idx="0"/>
          <a:fontRef idx="minor"/>
        </p:style>
        <p:txBody>
          <a:bodyPr anchor="ctr">
            <a:normAutofit fontScale="96666" lnSpcReduction="20000"/>
          </a:bodyPr>
          <a:p>
            <a:pPr algn="ctr" defTabSz="914400">
              <a:lnSpc>
                <a:spcPct val="100000"/>
              </a:lnSpc>
            </a:pPr>
            <a:r>
              <a:rPr b="1" lang="pt-BR" sz="4000" spc="-1" strike="noStrike">
                <a:solidFill>
                  <a:srgbClr val="002060"/>
                </a:solidFill>
                <a:latin typeface="Calibri"/>
                <a:ea typeface="Calibri"/>
              </a:rPr>
              <a:t>2) Arquivo de Log FULL – ALERTA</a:t>
            </a:r>
            <a:endParaRPr b="0" lang="pt-BR" sz="4000" spc="-1" strike="noStrike">
              <a:solidFill>
                <a:srgbClr val="000000"/>
              </a:solidFill>
              <a:latin typeface="Arial"/>
            </a:endParaRPr>
          </a:p>
        </p:txBody>
      </p:sp>
      <p:pic>
        <p:nvPicPr>
          <p:cNvPr id="51" name="Imagem 3" descr=""/>
          <p:cNvPicPr/>
          <p:nvPr/>
        </p:nvPicPr>
        <p:blipFill>
          <a:blip r:embed="rId1"/>
          <a:stretch/>
        </p:blipFill>
        <p:spPr>
          <a:xfrm>
            <a:off x="786960" y="1547640"/>
            <a:ext cx="11282400" cy="4840200"/>
          </a:xfrm>
          <a:prstGeom prst="rect">
            <a:avLst/>
          </a:prstGeom>
          <a:ln w="0">
            <a:noFill/>
          </a:ln>
        </p:spPr>
      </p:pic>
      <p:sp>
        <p:nvSpPr>
          <p:cNvPr id="52" name="PlaceHolder 1"/>
          <p:cNvSpPr>
            <a:spLocks noGrp="1"/>
          </p:cNvSpPr>
          <p:nvPr>
            <p:ph type="sldNum" idx="14"/>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411C8BAD-34BE-4A2F-91F5-BC357B68877D}" type="slidenum">
              <a:rPr b="1" lang="pt-BR" sz="1400" spc="-1" strike="noStrike">
                <a:solidFill>
                  <a:schemeClr val="lt1"/>
                </a:solidFill>
                <a:latin typeface="Calibri"/>
              </a:rPr>
              <a:t>8</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CaixaDeTexto 7"/>
          <p:cNvSpPr/>
          <p:nvPr/>
        </p:nvSpPr>
        <p:spPr>
          <a:xfrm>
            <a:off x="834840" y="1440000"/>
            <a:ext cx="11266560" cy="4478760"/>
          </a:xfrm>
          <a:prstGeom prst="rect">
            <a:avLst/>
          </a:prstGeom>
          <a:noFill/>
          <a:ln w="0">
            <a:noFill/>
          </a:ln>
        </p:spPr>
        <p:style>
          <a:lnRef idx="0"/>
          <a:fillRef idx="0"/>
          <a:effectRef idx="0"/>
          <a:fontRef idx="minor"/>
        </p:style>
        <p:txBody>
          <a:bodyPr lIns="90000" rIns="90000" tIns="45000" bIns="45000" anchor="t">
            <a:spAutoFit/>
          </a:bodyPr>
          <a:p>
            <a:pPr marL="514440" indent="-514440" defTabSz="914400">
              <a:lnSpc>
                <a:spcPct val="100000"/>
              </a:lnSpc>
              <a:buClr>
                <a:srgbClr val="002060"/>
              </a:buClr>
              <a:buFont typeface="Calibri Light"/>
              <a:buAutoNum type="arabicParenR"/>
            </a:pPr>
            <a:r>
              <a:rPr b="0" lang="pt-BR" sz="2400" spc="-1" strike="noStrike">
                <a:solidFill>
                  <a:srgbClr val="002060"/>
                </a:solidFill>
                <a:latin typeface="Calibri"/>
              </a:rPr>
              <a:t>Executar o comando abaixo para ver o tamanho do Log: </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914400" defTabSz="914400">
              <a:lnSpc>
                <a:spcPct val="100000"/>
              </a:lnSpc>
            </a:pPr>
            <a:r>
              <a:rPr b="0" lang="pt-BR" sz="2400" spc="-1" strike="noStrike">
                <a:solidFill>
                  <a:srgbClr val="0000ff"/>
                </a:solidFill>
                <a:latin typeface="Calibri"/>
              </a:rPr>
              <a:t>DBCC SQLPERF</a:t>
            </a:r>
            <a:r>
              <a:rPr b="0" lang="pt-BR" sz="2400" spc="-1" strike="noStrike">
                <a:solidFill>
                  <a:srgbClr val="808080"/>
                </a:solidFill>
                <a:latin typeface="Calibri"/>
              </a:rPr>
              <a:t>(LOGSPACE)</a:t>
            </a:r>
            <a:endParaRPr b="0" lang="pt-BR" sz="2400" spc="-1" strike="noStrike">
              <a:solidFill>
                <a:srgbClr val="000000"/>
              </a:solidFill>
              <a:latin typeface="Arial"/>
            </a:endParaRPr>
          </a:p>
          <a:p>
            <a:pPr marL="914400" defTabSz="914400">
              <a:lnSpc>
                <a:spcPct val="100000"/>
              </a:lnSpc>
            </a:pPr>
            <a:endParaRPr b="0" lang="pt-BR" sz="2400" spc="-1" strike="noStrike">
              <a:solidFill>
                <a:srgbClr val="000000"/>
              </a:solidFill>
              <a:latin typeface="Arial"/>
            </a:endParaRPr>
          </a:p>
          <a:p>
            <a:pPr marL="914400" defTabSz="914400">
              <a:lnSpc>
                <a:spcPct val="100000"/>
              </a:lnSpc>
            </a:pPr>
            <a:endParaRPr b="0" lang="pt-BR" sz="2400" spc="-1" strike="noStrike">
              <a:solidFill>
                <a:srgbClr val="000000"/>
              </a:solidFill>
              <a:latin typeface="Arial"/>
            </a:endParaRPr>
          </a:p>
          <a:p>
            <a:pPr marL="514440" indent="-514440" defTabSz="914400">
              <a:lnSpc>
                <a:spcPct val="100000"/>
              </a:lnSpc>
              <a:buClr>
                <a:srgbClr val="002060"/>
              </a:buClr>
              <a:buFont typeface="Calibri Light"/>
              <a:buAutoNum type="arabicParenR"/>
            </a:pPr>
            <a:r>
              <a:rPr b="0" lang="pt-BR" sz="2400" spc="-1" strike="noStrike">
                <a:solidFill>
                  <a:srgbClr val="002060"/>
                </a:solidFill>
                <a:latin typeface="Calibri"/>
              </a:rPr>
              <a:t>Se o recovery for SIMPLE, validar as queries que estão sendo executadas no servidor</a:t>
            </a: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defTabSz="914400">
              <a:lnSpc>
                <a:spcPct val="100000"/>
              </a:lnSpc>
            </a:pPr>
            <a:endParaRPr b="0" lang="pt-BR" sz="2400" spc="-1" strike="noStrike">
              <a:solidFill>
                <a:srgbClr val="000000"/>
              </a:solidFill>
              <a:latin typeface="Arial"/>
            </a:endParaRPr>
          </a:p>
          <a:p>
            <a:pPr marL="514440" indent="-514440" defTabSz="914400">
              <a:lnSpc>
                <a:spcPct val="100000"/>
              </a:lnSpc>
              <a:buClr>
                <a:srgbClr val="002060"/>
              </a:buClr>
              <a:buFont typeface="Calibri Light"/>
              <a:buAutoNum type="arabicParenR"/>
            </a:pPr>
            <a:r>
              <a:rPr b="0" lang="pt-BR" sz="2400" spc="-1" strike="noStrike">
                <a:solidFill>
                  <a:srgbClr val="002060"/>
                </a:solidFill>
                <a:latin typeface="Calibri"/>
              </a:rPr>
              <a:t>Se o recovery for FULL, validar se o backup do Log está sendo executado</a:t>
            </a: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	</a:t>
            </a:r>
            <a:r>
              <a:rPr b="0" lang="pt-BR" sz="2400" spc="-1" strike="noStrike">
                <a:solidFill>
                  <a:srgbClr val="002060"/>
                </a:solidFill>
                <a:latin typeface="Calibri"/>
              </a:rPr>
              <a:t>3.1 Se sim, validar transações em aberto no servidor (sp_whoisactive) </a:t>
            </a:r>
            <a:endParaRPr b="0" lang="pt-BR" sz="2400" spc="-1" strike="noStrike">
              <a:solidFill>
                <a:srgbClr val="000000"/>
              </a:solidFill>
              <a:latin typeface="Arial"/>
            </a:endParaRPr>
          </a:p>
          <a:p>
            <a:pPr defTabSz="914400">
              <a:lnSpc>
                <a:spcPct val="100000"/>
              </a:lnSpc>
            </a:pPr>
            <a:r>
              <a:rPr b="0" lang="pt-BR" sz="2400" spc="-1" strike="noStrike">
                <a:solidFill>
                  <a:srgbClr val="002060"/>
                </a:solidFill>
                <a:latin typeface="Calibri"/>
              </a:rPr>
              <a:t>	</a:t>
            </a:r>
            <a:r>
              <a:rPr b="0" lang="pt-BR" sz="2400" spc="-1" strike="noStrike">
                <a:solidFill>
                  <a:srgbClr val="002060"/>
                </a:solidFill>
                <a:latin typeface="Calibri"/>
              </a:rPr>
              <a:t>3.2 Se não, tentar executar um backup</a:t>
            </a:r>
            <a:endParaRPr b="0" lang="pt-BR" sz="2400" spc="-1" strike="noStrike">
              <a:solidFill>
                <a:srgbClr val="000000"/>
              </a:solidFill>
              <a:latin typeface="Arial"/>
            </a:endParaRPr>
          </a:p>
        </p:txBody>
      </p:sp>
      <p:sp>
        <p:nvSpPr>
          <p:cNvPr id="54" name="Título 1"/>
          <p:cNvSpPr/>
          <p:nvPr/>
        </p:nvSpPr>
        <p:spPr>
          <a:xfrm>
            <a:off x="381960" y="190440"/>
            <a:ext cx="8085960" cy="1133280"/>
          </a:xfrm>
          <a:prstGeom prst="rect">
            <a:avLst/>
          </a:prstGeom>
          <a:noFill/>
          <a:ln w="0">
            <a:noFill/>
          </a:ln>
        </p:spPr>
        <p:style>
          <a:lnRef idx="0"/>
          <a:fillRef idx="0"/>
          <a:effectRef idx="0"/>
          <a:fontRef idx="minor"/>
        </p:style>
        <p:txBody>
          <a:bodyPr anchor="ctr">
            <a:noAutofit/>
          </a:bodyPr>
          <a:p>
            <a:pPr algn="ctr" defTabSz="914400">
              <a:lnSpc>
                <a:spcPct val="100000"/>
              </a:lnSpc>
              <a:spcAft>
                <a:spcPts val="799"/>
              </a:spcAft>
            </a:pPr>
            <a:r>
              <a:rPr b="1" lang="pt-BR" sz="4000" spc="-1" strike="noStrike">
                <a:solidFill>
                  <a:srgbClr val="002060"/>
                </a:solidFill>
                <a:latin typeface="Calibri"/>
                <a:ea typeface="Calibri"/>
              </a:rPr>
              <a:t>2) Arquivo de Log FULL – O que fazer?</a:t>
            </a:r>
            <a:endParaRPr b="0" lang="pt-BR" sz="4000" spc="-1" strike="noStrike">
              <a:solidFill>
                <a:srgbClr val="000000"/>
              </a:solidFill>
              <a:latin typeface="Arial"/>
            </a:endParaRPr>
          </a:p>
        </p:txBody>
      </p:sp>
      <p:sp>
        <p:nvSpPr>
          <p:cNvPr id="55" name="PlaceHolder 1"/>
          <p:cNvSpPr>
            <a:spLocks noGrp="1"/>
          </p:cNvSpPr>
          <p:nvPr>
            <p:ph type="sldNum" idx="15"/>
          </p:nvPr>
        </p:nvSpPr>
        <p:spPr>
          <a:xfrm>
            <a:off x="10476720" y="6602400"/>
            <a:ext cx="1714680" cy="255240"/>
          </a:xfrm>
          <a:prstGeom prst="rect">
            <a:avLst/>
          </a:prstGeom>
          <a:noFill/>
          <a:ln w="0">
            <a:noFill/>
          </a:ln>
        </p:spPr>
        <p:txBody>
          <a:bodyPr lIns="91440" rIns="91440" tIns="45720" bIns="45720" anchor="ctr">
            <a:noAutofit/>
          </a:bodyPr>
          <a:lstStyle>
            <a:lvl1pPr indent="0" algn="r" defTabSz="914400">
              <a:lnSpc>
                <a:spcPct val="100000"/>
              </a:lnSpc>
              <a:buNone/>
              <a:defRPr b="1" lang="pt-BR" sz="1400" spc="-1" strike="noStrike">
                <a:solidFill>
                  <a:schemeClr val="lt1"/>
                </a:solidFill>
                <a:latin typeface="Calibri"/>
              </a:defRPr>
            </a:lvl1pPr>
          </a:lstStyle>
          <a:p>
            <a:pPr indent="0" algn="r" defTabSz="914400">
              <a:lnSpc>
                <a:spcPct val="100000"/>
              </a:lnSpc>
              <a:buNone/>
            </a:pPr>
            <a:fld id="{19F7AA35-B403-4BEA-B0FA-4318B777CF6A}" type="slidenum">
              <a:rPr b="1" lang="pt-BR" sz="1400" spc="-1" strike="noStrike">
                <a:solidFill>
                  <a:schemeClr val="lt1"/>
                </a:solidFill>
                <a:latin typeface="Calibri"/>
              </a:rPr>
              <a:t>8</a:t>
            </a:fld>
            <a:r>
              <a:rPr b="1" lang="pt-BR" sz="1400" spc="-1" strike="noStrike">
                <a:solidFill>
                  <a:schemeClr val="lt1"/>
                </a:solidFill>
                <a:latin typeface="Calibri"/>
              </a:rPr>
              <a:t> de 53</a:t>
            </a:r>
            <a:endParaRPr b="0" lang="pt-BR"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57" dur="indefinite" restart="never" nodeType="tmRoot">
          <p:childTnLst>
            <p:seq>
              <p:cTn id="58" dur="indefinite" nodeType="mainSeq">
                <p:childTnLst>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5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5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5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1_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Personalizar design">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itchFamily="0" charset="1"/>
        <a:ea typeface=""/>
        <a:cs typeface=""/>
      </a:majorFont>
      <a:minorFont>
        <a:latin typeface="Calibri"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4376</TotalTime>
  <Application>LibreOffice/24.2.4.2$Linux_X86_64 LibreOffice_project/d29029bfb700ea4a272da1366c5f5e7c14e351b5</Application>
  <AppVersion>15.0000</AppVersion>
  <Words>2289</Words>
  <Paragraphs>427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2016-04-04T15:53:45Z</dcterms:created>
  <dc:creator>André</dc:creator>
  <dc:description/>
  <dc:language>pt-BR</dc:language>
  <cp:lastModifiedBy/>
  <cp:lastPrinted>2024-06-18T14:02:55Z</cp:lastPrinted>
  <dcterms:modified xsi:type="dcterms:W3CDTF">2024-06-18T14:22:17Z</dcterms:modified>
  <cp:revision>290</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16</vt:i4>
  </property>
  <property fmtid="{D5CDD505-2E9C-101B-9397-08002B2CF9AE}" pid="3" name="Notes">
    <vt:i4>52</vt:i4>
  </property>
  <property fmtid="{D5CDD505-2E9C-101B-9397-08002B2CF9AE}" pid="4" name="PresentationFormat">
    <vt:lpwstr>Widescreen</vt:lpwstr>
  </property>
  <property fmtid="{D5CDD505-2E9C-101B-9397-08002B2CF9AE}" pid="5" name="Slides">
    <vt:i4>56</vt:i4>
  </property>
</Properties>
</file>